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media/image5.jpg" ContentType="image/png"/>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ppt/tags/tag45.xml" ContentType="application/vnd.openxmlformats-officedocument.presentationml.tags+xml"/>
  <Override PartName="/ppt/notesSlides/notesSlide29.xml" ContentType="application/vnd.openxmlformats-officedocument.presentationml.notesSlide+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notesSlides/notesSlide33.xml" ContentType="application/vnd.openxmlformats-officedocument.presentationml.notesSlide+xml"/>
  <Override PartName="/ppt/tags/tag50.xml" ContentType="application/vnd.openxmlformats-officedocument.presentationml.tags+xml"/>
  <Override PartName="/ppt/notesSlides/notesSlide34.xml" ContentType="application/vnd.openxmlformats-officedocument.presentationml.notesSlide+xml"/>
  <Override PartName="/ppt/tags/tag51.xml" ContentType="application/vnd.openxmlformats-officedocument.presentationml.tags+xml"/>
  <Override PartName="/ppt/notesSlides/notesSlide35.xml" ContentType="application/vnd.openxmlformats-officedocument.presentationml.notesSlide+xml"/>
  <Override PartName="/ppt/tags/tag52.xml" ContentType="application/vnd.openxmlformats-officedocument.presentationml.tags+xml"/>
  <Override PartName="/ppt/notesSlides/notesSlide36.xml" ContentType="application/vnd.openxmlformats-officedocument.presentationml.notesSlide+xml"/>
  <Override PartName="/ppt/tags/tag53.xml" ContentType="application/vnd.openxmlformats-officedocument.presentationml.tags+xml"/>
  <Override PartName="/ppt/notesSlides/notesSlide37.xml" ContentType="application/vnd.openxmlformats-officedocument.presentationml.notesSlide+xml"/>
  <Override PartName="/ppt/tags/tag54.xml" ContentType="application/vnd.openxmlformats-officedocument.presentationml.tags+xml"/>
  <Override PartName="/ppt/notesSlides/notesSlide38.xml" ContentType="application/vnd.openxmlformats-officedocument.presentationml.notesSlide+xml"/>
  <Override PartName="/ppt/tags/tag55.xml" ContentType="application/vnd.openxmlformats-officedocument.presentationml.tags+xml"/>
  <Override PartName="/ppt/notesSlides/notesSlide39.xml" ContentType="application/vnd.openxmlformats-officedocument.presentationml.notesSlide+xml"/>
  <Override PartName="/ppt/tags/tag56.xml" ContentType="application/vnd.openxmlformats-officedocument.presentationml.tags+xml"/>
  <Override PartName="/ppt/notesSlides/notesSlide40.xml" ContentType="application/vnd.openxmlformats-officedocument.presentationml.notesSlide+xml"/>
  <Override PartName="/ppt/tags/tag57.xml" ContentType="application/vnd.openxmlformats-officedocument.presentationml.tags+xml"/>
  <Override PartName="/ppt/notesSlides/notesSlide41.xml" ContentType="application/vnd.openxmlformats-officedocument.presentationml.notesSlide+xml"/>
  <Override PartName="/ppt/tags/tag58.xml" ContentType="application/vnd.openxmlformats-officedocument.presentationml.tags+xml"/>
  <Override PartName="/ppt/notesSlides/notesSlide42.xml" ContentType="application/vnd.openxmlformats-officedocument.presentationml.notesSlide+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ppt/notesSlides/notesSlide44.xml" ContentType="application/vnd.openxmlformats-officedocument.presentationml.notesSlide+xml"/>
  <Override PartName="/ppt/tags/tag61.xml" ContentType="application/vnd.openxmlformats-officedocument.presentationml.tags+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 id="2147483659" r:id="rId5"/>
  </p:sldMasterIdLst>
  <p:notesMasterIdLst>
    <p:notesMasterId r:id="rId51"/>
  </p:notesMasterIdLst>
  <p:sldIdLst>
    <p:sldId id="256" r:id="rId6"/>
    <p:sldId id="259" r:id="rId7"/>
    <p:sldId id="522" r:id="rId8"/>
    <p:sldId id="537" r:id="rId9"/>
    <p:sldId id="341" r:id="rId10"/>
    <p:sldId id="538" r:id="rId11"/>
    <p:sldId id="542" r:id="rId12"/>
    <p:sldId id="339" r:id="rId13"/>
    <p:sldId id="258" r:id="rId14"/>
    <p:sldId id="539" r:id="rId15"/>
    <p:sldId id="333" r:id="rId16"/>
    <p:sldId id="321" r:id="rId17"/>
    <p:sldId id="561" r:id="rId18"/>
    <p:sldId id="549" r:id="rId19"/>
    <p:sldId id="544" r:id="rId20"/>
    <p:sldId id="550" r:id="rId21"/>
    <p:sldId id="562" r:id="rId22"/>
    <p:sldId id="545" r:id="rId23"/>
    <p:sldId id="551" r:id="rId24"/>
    <p:sldId id="331" r:id="rId25"/>
    <p:sldId id="563" r:id="rId26"/>
    <p:sldId id="546" r:id="rId27"/>
    <p:sldId id="552" r:id="rId28"/>
    <p:sldId id="547" r:id="rId29"/>
    <p:sldId id="553" r:id="rId30"/>
    <p:sldId id="548" r:id="rId31"/>
    <p:sldId id="554" r:id="rId32"/>
    <p:sldId id="564" r:id="rId33"/>
    <p:sldId id="555" r:id="rId34"/>
    <p:sldId id="322" r:id="rId35"/>
    <p:sldId id="323" r:id="rId36"/>
    <p:sldId id="326" r:id="rId37"/>
    <p:sldId id="327" r:id="rId38"/>
    <p:sldId id="556" r:id="rId39"/>
    <p:sldId id="558" r:id="rId40"/>
    <p:sldId id="557" r:id="rId41"/>
    <p:sldId id="336" r:id="rId42"/>
    <p:sldId id="324" r:id="rId43"/>
    <p:sldId id="337" r:id="rId44"/>
    <p:sldId id="275" r:id="rId45"/>
    <p:sldId id="533" r:id="rId46"/>
    <p:sldId id="257" r:id="rId47"/>
    <p:sldId id="338" r:id="rId48"/>
    <p:sldId id="274" r:id="rId49"/>
    <p:sldId id="280" r:id="rId50"/>
  </p:sldIdLst>
  <p:sldSz cx="9144000" cy="5143500" type="screen16x9"/>
  <p:notesSz cx="7023100" cy="9309100"/>
  <p:embeddedFontLst>
    <p:embeddedFont>
      <p:font typeface="Arial Black" panose="020B0A04020102020204" pitchFamily="34" charset="0"/>
      <p:bold r:id="rId52"/>
    </p:embeddedFont>
    <p:embeddedFont>
      <p:font typeface="Corbel Light" panose="020B0303020204020204" pitchFamily="34" charset="0"/>
      <p:regular r:id="rId53"/>
      <p:italic r:id="rId54"/>
    </p:embeddedFont>
    <p:embeddedFont>
      <p:font typeface="Franklin Gothic Heavy" panose="020B0903020102020204" pitchFamily="34" charset="0"/>
      <p:regular r:id="rId55"/>
      <p:italic r:id="rId56"/>
    </p:embeddedFont>
    <p:embeddedFont>
      <p:font typeface="Goudy Stout" panose="0202090407030B020401" pitchFamily="18" charset="0"/>
      <p:regular r:id="rId57"/>
    </p:embeddedFont>
    <p:embeddedFont>
      <p:font typeface="Lora" pitchFamily="2" charset="0"/>
      <p:regular r:id="rId58"/>
      <p:bold r:id="rId59"/>
      <p:italic r:id="rId60"/>
      <p:boldItalic r:id="rId61"/>
    </p:embeddedFont>
    <p:embeddedFont>
      <p:font typeface="Quattrocento Sans" panose="020B0604020202020204" charset="0"/>
      <p:regular r:id="rId62"/>
      <p:bold r:id="rId63"/>
      <p:italic r:id="rId64"/>
      <p:boldItalic r:id="rId65"/>
    </p:embeddedFont>
  </p:embeddedFontLst>
  <p:custDataLst>
    <p:tags r:id="rId6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ton Whitmore" initials="CW" lastIdx="1" clrIdx="0">
    <p:extLst>
      <p:ext uri="{19B8F6BF-5375-455C-9EA6-DF929625EA0E}">
        <p15:presenceInfo xmlns:p15="http://schemas.microsoft.com/office/powerpoint/2012/main" userId="S::cwhitmo1@health.nyc.gov::637ccd8d-ec06-4ed0-9f5d-131fac9bac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9F387-C1F6-44B6-9631-BADF47720A23}" v="42" dt="2021-11-02T19:27:14.263"/>
  </p1510:revLst>
</p1510:revInfo>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4" autoAdjust="0"/>
    <p:restoredTop sz="95749" autoAdjust="0"/>
  </p:normalViewPr>
  <p:slideViewPr>
    <p:cSldViewPr snapToGrid="0">
      <p:cViewPr varScale="1">
        <p:scale>
          <a:sx n="87" d="100"/>
          <a:sy n="87" d="100"/>
        </p:scale>
        <p:origin x="84" y="1254"/>
      </p:cViewPr>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2.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4.fntdata"/><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ton Whitmore" userId="637ccd8d-ec06-4ed0-9f5d-131fac9baca5" providerId="ADAL" clId="{16DBE123-0389-4556-B541-6F49D884147C}"/>
    <pc:docChg chg="undo redo custSel addSld modSld sldOrd modNotesMaster">
      <pc:chgData name="Carlton Whitmore" userId="637ccd8d-ec06-4ed0-9f5d-131fac9baca5" providerId="ADAL" clId="{16DBE123-0389-4556-B541-6F49D884147C}" dt="2021-11-02T19:28:10.963" v="4124" actId="20577"/>
      <pc:docMkLst>
        <pc:docMk/>
      </pc:docMkLst>
      <pc:sldChg chg="modNotes">
        <pc:chgData name="Carlton Whitmore" userId="637ccd8d-ec06-4ed0-9f5d-131fac9baca5" providerId="ADAL" clId="{16DBE123-0389-4556-B541-6F49D884147C}" dt="2021-11-02T14:50:10.294" v="0"/>
        <pc:sldMkLst>
          <pc:docMk/>
          <pc:sldMk cId="0" sldId="256"/>
        </pc:sldMkLst>
      </pc:sldChg>
      <pc:sldChg chg="modNotes">
        <pc:chgData name="Carlton Whitmore" userId="637ccd8d-ec06-4ed0-9f5d-131fac9baca5" providerId="ADAL" clId="{16DBE123-0389-4556-B541-6F49D884147C}" dt="2021-11-02T14:50:10.294" v="0"/>
        <pc:sldMkLst>
          <pc:docMk/>
          <pc:sldMk cId="0" sldId="257"/>
        </pc:sldMkLst>
      </pc:sldChg>
      <pc:sldChg chg="modNotes">
        <pc:chgData name="Carlton Whitmore" userId="637ccd8d-ec06-4ed0-9f5d-131fac9baca5" providerId="ADAL" clId="{16DBE123-0389-4556-B541-6F49D884147C}" dt="2021-11-02T14:50:10.294" v="0"/>
        <pc:sldMkLst>
          <pc:docMk/>
          <pc:sldMk cId="0" sldId="258"/>
        </pc:sldMkLst>
      </pc:sldChg>
      <pc:sldChg chg="modNotes">
        <pc:chgData name="Carlton Whitmore" userId="637ccd8d-ec06-4ed0-9f5d-131fac9baca5" providerId="ADAL" clId="{16DBE123-0389-4556-B541-6F49D884147C}" dt="2021-11-02T14:50:10.294" v="0"/>
        <pc:sldMkLst>
          <pc:docMk/>
          <pc:sldMk cId="0" sldId="259"/>
        </pc:sldMkLst>
      </pc:sldChg>
      <pc:sldChg chg="modNotes">
        <pc:chgData name="Carlton Whitmore" userId="637ccd8d-ec06-4ed0-9f5d-131fac9baca5" providerId="ADAL" clId="{16DBE123-0389-4556-B541-6F49D884147C}" dt="2021-11-02T14:50:10.294" v="0"/>
        <pc:sldMkLst>
          <pc:docMk/>
          <pc:sldMk cId="0" sldId="274"/>
        </pc:sldMkLst>
      </pc:sldChg>
      <pc:sldChg chg="modNotes">
        <pc:chgData name="Carlton Whitmore" userId="637ccd8d-ec06-4ed0-9f5d-131fac9baca5" providerId="ADAL" clId="{16DBE123-0389-4556-B541-6F49D884147C}" dt="2021-11-02T14:50:10.294" v="0"/>
        <pc:sldMkLst>
          <pc:docMk/>
          <pc:sldMk cId="0" sldId="275"/>
        </pc:sldMkLst>
      </pc:sldChg>
      <pc:sldChg chg="modNotes">
        <pc:chgData name="Carlton Whitmore" userId="637ccd8d-ec06-4ed0-9f5d-131fac9baca5" providerId="ADAL" clId="{16DBE123-0389-4556-B541-6F49D884147C}" dt="2021-11-02T14:50:10.294" v="0"/>
        <pc:sldMkLst>
          <pc:docMk/>
          <pc:sldMk cId="0" sldId="280"/>
        </pc:sldMkLst>
      </pc:sldChg>
      <pc:sldChg chg="modNotes modNotesTx">
        <pc:chgData name="Carlton Whitmore" userId="637ccd8d-ec06-4ed0-9f5d-131fac9baca5" providerId="ADAL" clId="{16DBE123-0389-4556-B541-6F49D884147C}" dt="2021-11-02T16:02:21.224" v="107" actId="20577"/>
        <pc:sldMkLst>
          <pc:docMk/>
          <pc:sldMk cId="352260941" sldId="321"/>
        </pc:sldMkLst>
      </pc:sldChg>
      <pc:sldChg chg="modNotes">
        <pc:chgData name="Carlton Whitmore" userId="637ccd8d-ec06-4ed0-9f5d-131fac9baca5" providerId="ADAL" clId="{16DBE123-0389-4556-B541-6F49D884147C}" dt="2021-11-02T14:50:10.294" v="0"/>
        <pc:sldMkLst>
          <pc:docMk/>
          <pc:sldMk cId="3112132133" sldId="322"/>
        </pc:sldMkLst>
      </pc:sldChg>
      <pc:sldChg chg="modNotes">
        <pc:chgData name="Carlton Whitmore" userId="637ccd8d-ec06-4ed0-9f5d-131fac9baca5" providerId="ADAL" clId="{16DBE123-0389-4556-B541-6F49D884147C}" dt="2021-11-02T14:50:10.294" v="0"/>
        <pc:sldMkLst>
          <pc:docMk/>
          <pc:sldMk cId="2383828651" sldId="323"/>
        </pc:sldMkLst>
      </pc:sldChg>
      <pc:sldChg chg="modNotes">
        <pc:chgData name="Carlton Whitmore" userId="637ccd8d-ec06-4ed0-9f5d-131fac9baca5" providerId="ADAL" clId="{16DBE123-0389-4556-B541-6F49D884147C}" dt="2021-11-02T14:50:10.294" v="0"/>
        <pc:sldMkLst>
          <pc:docMk/>
          <pc:sldMk cId="482140776" sldId="326"/>
        </pc:sldMkLst>
      </pc:sldChg>
      <pc:sldChg chg="modNotes">
        <pc:chgData name="Carlton Whitmore" userId="637ccd8d-ec06-4ed0-9f5d-131fac9baca5" providerId="ADAL" clId="{16DBE123-0389-4556-B541-6F49D884147C}" dt="2021-11-02T14:50:10.294" v="0"/>
        <pc:sldMkLst>
          <pc:docMk/>
          <pc:sldMk cId="650300636" sldId="327"/>
        </pc:sldMkLst>
      </pc:sldChg>
      <pc:sldChg chg="modNotes">
        <pc:chgData name="Carlton Whitmore" userId="637ccd8d-ec06-4ed0-9f5d-131fac9baca5" providerId="ADAL" clId="{16DBE123-0389-4556-B541-6F49D884147C}" dt="2021-11-02T14:50:10.294" v="0"/>
        <pc:sldMkLst>
          <pc:docMk/>
          <pc:sldMk cId="1182987768" sldId="331"/>
        </pc:sldMkLst>
      </pc:sldChg>
      <pc:sldChg chg="modNotesTx">
        <pc:chgData name="Carlton Whitmore" userId="637ccd8d-ec06-4ed0-9f5d-131fac9baca5" providerId="ADAL" clId="{16DBE123-0389-4556-B541-6F49D884147C}" dt="2021-11-02T15:04:46.277" v="66" actId="20577"/>
        <pc:sldMkLst>
          <pc:docMk/>
          <pc:sldMk cId="4114795602" sldId="333"/>
        </pc:sldMkLst>
      </pc:sldChg>
      <pc:sldChg chg="modNotes">
        <pc:chgData name="Carlton Whitmore" userId="637ccd8d-ec06-4ed0-9f5d-131fac9baca5" providerId="ADAL" clId="{16DBE123-0389-4556-B541-6F49D884147C}" dt="2021-11-02T14:50:10.294" v="0"/>
        <pc:sldMkLst>
          <pc:docMk/>
          <pc:sldMk cId="1145708054" sldId="337"/>
        </pc:sldMkLst>
      </pc:sldChg>
      <pc:sldChg chg="modNotes">
        <pc:chgData name="Carlton Whitmore" userId="637ccd8d-ec06-4ed0-9f5d-131fac9baca5" providerId="ADAL" clId="{16DBE123-0389-4556-B541-6F49D884147C}" dt="2021-11-02T14:50:10.294" v="0"/>
        <pc:sldMkLst>
          <pc:docMk/>
          <pc:sldMk cId="3850798120" sldId="522"/>
        </pc:sldMkLst>
      </pc:sldChg>
      <pc:sldChg chg="modNotes">
        <pc:chgData name="Carlton Whitmore" userId="637ccd8d-ec06-4ed0-9f5d-131fac9baca5" providerId="ADAL" clId="{16DBE123-0389-4556-B541-6F49D884147C}" dt="2021-11-02T14:50:10.294" v="0"/>
        <pc:sldMkLst>
          <pc:docMk/>
          <pc:sldMk cId="1729592667" sldId="533"/>
        </pc:sldMkLst>
      </pc:sldChg>
      <pc:sldChg chg="modNotes">
        <pc:chgData name="Carlton Whitmore" userId="637ccd8d-ec06-4ed0-9f5d-131fac9baca5" providerId="ADAL" clId="{16DBE123-0389-4556-B541-6F49D884147C}" dt="2021-11-02T14:50:10.294" v="0"/>
        <pc:sldMkLst>
          <pc:docMk/>
          <pc:sldMk cId="2332438396" sldId="537"/>
        </pc:sldMkLst>
      </pc:sldChg>
      <pc:sldChg chg="modNotes">
        <pc:chgData name="Carlton Whitmore" userId="637ccd8d-ec06-4ed0-9f5d-131fac9baca5" providerId="ADAL" clId="{16DBE123-0389-4556-B541-6F49D884147C}" dt="2021-11-02T14:50:10.294" v="0"/>
        <pc:sldMkLst>
          <pc:docMk/>
          <pc:sldMk cId="3050592726" sldId="538"/>
        </pc:sldMkLst>
      </pc:sldChg>
      <pc:sldChg chg="modSp mod">
        <pc:chgData name="Carlton Whitmore" userId="637ccd8d-ec06-4ed0-9f5d-131fac9baca5" providerId="ADAL" clId="{16DBE123-0389-4556-B541-6F49D884147C}" dt="2021-11-02T16:45:51.180" v="329" actId="1076"/>
        <pc:sldMkLst>
          <pc:docMk/>
          <pc:sldMk cId="1032067624" sldId="539"/>
        </pc:sldMkLst>
        <pc:picChg chg="mod modCrop">
          <ac:chgData name="Carlton Whitmore" userId="637ccd8d-ec06-4ed0-9f5d-131fac9baca5" providerId="ADAL" clId="{16DBE123-0389-4556-B541-6F49D884147C}" dt="2021-11-02T16:45:51.180" v="329" actId="1076"/>
          <ac:picMkLst>
            <pc:docMk/>
            <pc:sldMk cId="1032067624" sldId="539"/>
            <ac:picMk id="4" creationId="{BC539009-67BE-46C4-A73D-E2A65B082CE3}"/>
          </ac:picMkLst>
        </pc:picChg>
      </pc:sldChg>
      <pc:sldChg chg="modNotes">
        <pc:chgData name="Carlton Whitmore" userId="637ccd8d-ec06-4ed0-9f5d-131fac9baca5" providerId="ADAL" clId="{16DBE123-0389-4556-B541-6F49D884147C}" dt="2021-11-02T14:50:10.294" v="0"/>
        <pc:sldMkLst>
          <pc:docMk/>
          <pc:sldMk cId="2843392250" sldId="542"/>
        </pc:sldMkLst>
      </pc:sldChg>
      <pc:sldChg chg="modNotes">
        <pc:chgData name="Carlton Whitmore" userId="637ccd8d-ec06-4ed0-9f5d-131fac9baca5" providerId="ADAL" clId="{16DBE123-0389-4556-B541-6F49D884147C}" dt="2021-11-02T14:50:10.294" v="0"/>
        <pc:sldMkLst>
          <pc:docMk/>
          <pc:sldMk cId="1144786850" sldId="544"/>
        </pc:sldMkLst>
      </pc:sldChg>
      <pc:sldChg chg="modNotes">
        <pc:chgData name="Carlton Whitmore" userId="637ccd8d-ec06-4ed0-9f5d-131fac9baca5" providerId="ADAL" clId="{16DBE123-0389-4556-B541-6F49D884147C}" dt="2021-11-02T14:50:10.294" v="0"/>
        <pc:sldMkLst>
          <pc:docMk/>
          <pc:sldMk cId="2695683966" sldId="545"/>
        </pc:sldMkLst>
      </pc:sldChg>
      <pc:sldChg chg="modNotes">
        <pc:chgData name="Carlton Whitmore" userId="637ccd8d-ec06-4ed0-9f5d-131fac9baca5" providerId="ADAL" clId="{16DBE123-0389-4556-B541-6F49D884147C}" dt="2021-11-02T14:50:10.294" v="0"/>
        <pc:sldMkLst>
          <pc:docMk/>
          <pc:sldMk cId="2733734513" sldId="546"/>
        </pc:sldMkLst>
      </pc:sldChg>
      <pc:sldChg chg="modNotes">
        <pc:chgData name="Carlton Whitmore" userId="637ccd8d-ec06-4ed0-9f5d-131fac9baca5" providerId="ADAL" clId="{16DBE123-0389-4556-B541-6F49D884147C}" dt="2021-11-02T14:50:10.294" v="0"/>
        <pc:sldMkLst>
          <pc:docMk/>
          <pc:sldMk cId="1745804087" sldId="547"/>
        </pc:sldMkLst>
      </pc:sldChg>
      <pc:sldChg chg="modNotes">
        <pc:chgData name="Carlton Whitmore" userId="637ccd8d-ec06-4ed0-9f5d-131fac9baca5" providerId="ADAL" clId="{16DBE123-0389-4556-B541-6F49D884147C}" dt="2021-11-02T14:50:10.294" v="0"/>
        <pc:sldMkLst>
          <pc:docMk/>
          <pc:sldMk cId="752876460" sldId="548"/>
        </pc:sldMkLst>
      </pc:sldChg>
      <pc:sldChg chg="modSp mod modNotesTx">
        <pc:chgData name="Carlton Whitmore" userId="637ccd8d-ec06-4ed0-9f5d-131fac9baca5" providerId="ADAL" clId="{16DBE123-0389-4556-B541-6F49D884147C}" dt="2021-11-02T18:17:03.399" v="1348" actId="20577"/>
        <pc:sldMkLst>
          <pc:docMk/>
          <pc:sldMk cId="2460110922" sldId="549"/>
        </pc:sldMkLst>
        <pc:spChg chg="mod">
          <ac:chgData name="Carlton Whitmore" userId="637ccd8d-ec06-4ed0-9f5d-131fac9baca5" providerId="ADAL" clId="{16DBE123-0389-4556-B541-6F49D884147C}" dt="2021-11-02T18:17:03.399" v="1348" actId="20577"/>
          <ac:spMkLst>
            <pc:docMk/>
            <pc:sldMk cId="2460110922" sldId="549"/>
            <ac:spMk id="3" creationId="{C4370891-EDCC-4EA9-A883-DD65C87376CD}"/>
          </ac:spMkLst>
        </pc:spChg>
      </pc:sldChg>
      <pc:sldChg chg="modSp mod modNotesTx">
        <pc:chgData name="Carlton Whitmore" userId="637ccd8d-ec06-4ed0-9f5d-131fac9baca5" providerId="ADAL" clId="{16DBE123-0389-4556-B541-6F49D884147C}" dt="2021-11-02T18:31:28.859" v="1813" actId="20577"/>
        <pc:sldMkLst>
          <pc:docMk/>
          <pc:sldMk cId="1337983385" sldId="550"/>
        </pc:sldMkLst>
        <pc:spChg chg="mod">
          <ac:chgData name="Carlton Whitmore" userId="637ccd8d-ec06-4ed0-9f5d-131fac9baca5" providerId="ADAL" clId="{16DBE123-0389-4556-B541-6F49D884147C}" dt="2021-11-02T18:26:50.121" v="1737" actId="20577"/>
          <ac:spMkLst>
            <pc:docMk/>
            <pc:sldMk cId="1337983385" sldId="550"/>
            <ac:spMk id="3" creationId="{C4370891-EDCC-4EA9-A883-DD65C87376CD}"/>
          </ac:spMkLst>
        </pc:spChg>
      </pc:sldChg>
      <pc:sldChg chg="modSp mod">
        <pc:chgData name="Carlton Whitmore" userId="637ccd8d-ec06-4ed0-9f5d-131fac9baca5" providerId="ADAL" clId="{16DBE123-0389-4556-B541-6F49D884147C}" dt="2021-11-02T18:40:08.478" v="1901" actId="20577"/>
        <pc:sldMkLst>
          <pc:docMk/>
          <pc:sldMk cId="2990656128" sldId="551"/>
        </pc:sldMkLst>
        <pc:spChg chg="mod">
          <ac:chgData name="Carlton Whitmore" userId="637ccd8d-ec06-4ed0-9f5d-131fac9baca5" providerId="ADAL" clId="{16DBE123-0389-4556-B541-6F49D884147C}" dt="2021-11-02T18:40:08.478" v="1901" actId="20577"/>
          <ac:spMkLst>
            <pc:docMk/>
            <pc:sldMk cId="2990656128" sldId="551"/>
            <ac:spMk id="3" creationId="{C4370891-EDCC-4EA9-A883-DD65C87376CD}"/>
          </ac:spMkLst>
        </pc:spChg>
      </pc:sldChg>
      <pc:sldChg chg="modSp mod modNotesTx">
        <pc:chgData name="Carlton Whitmore" userId="637ccd8d-ec06-4ed0-9f5d-131fac9baca5" providerId="ADAL" clId="{16DBE123-0389-4556-B541-6F49D884147C}" dt="2021-11-02T19:01:10.161" v="2319" actId="313"/>
        <pc:sldMkLst>
          <pc:docMk/>
          <pc:sldMk cId="530991395" sldId="552"/>
        </pc:sldMkLst>
        <pc:spChg chg="mod">
          <ac:chgData name="Carlton Whitmore" userId="637ccd8d-ec06-4ed0-9f5d-131fac9baca5" providerId="ADAL" clId="{16DBE123-0389-4556-B541-6F49D884147C}" dt="2021-11-02T19:01:10.161" v="2319" actId="313"/>
          <ac:spMkLst>
            <pc:docMk/>
            <pc:sldMk cId="530991395" sldId="552"/>
            <ac:spMk id="3" creationId="{C4370891-EDCC-4EA9-A883-DD65C87376CD}"/>
          </ac:spMkLst>
        </pc:spChg>
      </pc:sldChg>
      <pc:sldChg chg="modSp mod">
        <pc:chgData name="Carlton Whitmore" userId="637ccd8d-ec06-4ed0-9f5d-131fac9baca5" providerId="ADAL" clId="{16DBE123-0389-4556-B541-6F49D884147C}" dt="2021-11-02T19:07:08.217" v="2834" actId="6549"/>
        <pc:sldMkLst>
          <pc:docMk/>
          <pc:sldMk cId="2992785860" sldId="553"/>
        </pc:sldMkLst>
        <pc:spChg chg="mod">
          <ac:chgData name="Carlton Whitmore" userId="637ccd8d-ec06-4ed0-9f5d-131fac9baca5" providerId="ADAL" clId="{16DBE123-0389-4556-B541-6F49D884147C}" dt="2021-11-02T19:07:08.217" v="2834" actId="6549"/>
          <ac:spMkLst>
            <pc:docMk/>
            <pc:sldMk cId="2992785860" sldId="553"/>
            <ac:spMk id="3" creationId="{C4370891-EDCC-4EA9-A883-DD65C87376CD}"/>
          </ac:spMkLst>
        </pc:spChg>
      </pc:sldChg>
      <pc:sldChg chg="modSp mod modNotesTx">
        <pc:chgData name="Carlton Whitmore" userId="637ccd8d-ec06-4ed0-9f5d-131fac9baca5" providerId="ADAL" clId="{16DBE123-0389-4556-B541-6F49D884147C}" dt="2021-11-02T19:25:42.615" v="4041" actId="20577"/>
        <pc:sldMkLst>
          <pc:docMk/>
          <pc:sldMk cId="1951433516" sldId="554"/>
        </pc:sldMkLst>
        <pc:spChg chg="mod">
          <ac:chgData name="Carlton Whitmore" userId="637ccd8d-ec06-4ed0-9f5d-131fac9baca5" providerId="ADAL" clId="{16DBE123-0389-4556-B541-6F49D884147C}" dt="2021-11-02T19:21:50.991" v="3702" actId="20577"/>
          <ac:spMkLst>
            <pc:docMk/>
            <pc:sldMk cId="1951433516" sldId="554"/>
            <ac:spMk id="3" creationId="{C4370891-EDCC-4EA9-A883-DD65C87376CD}"/>
          </ac:spMkLst>
        </pc:spChg>
      </pc:sldChg>
      <pc:sldChg chg="modNotes">
        <pc:chgData name="Carlton Whitmore" userId="637ccd8d-ec06-4ed0-9f5d-131fac9baca5" providerId="ADAL" clId="{16DBE123-0389-4556-B541-6F49D884147C}" dt="2021-11-02T14:50:10.294" v="0"/>
        <pc:sldMkLst>
          <pc:docMk/>
          <pc:sldMk cId="1245057302" sldId="555"/>
        </pc:sldMkLst>
      </pc:sldChg>
      <pc:sldChg chg="modNotes">
        <pc:chgData name="Carlton Whitmore" userId="637ccd8d-ec06-4ed0-9f5d-131fac9baca5" providerId="ADAL" clId="{16DBE123-0389-4556-B541-6F49D884147C}" dt="2021-11-02T14:50:10.294" v="0"/>
        <pc:sldMkLst>
          <pc:docMk/>
          <pc:sldMk cId="1985839560" sldId="556"/>
        </pc:sldMkLst>
      </pc:sldChg>
      <pc:sldChg chg="modNotes">
        <pc:chgData name="Carlton Whitmore" userId="637ccd8d-ec06-4ed0-9f5d-131fac9baca5" providerId="ADAL" clId="{16DBE123-0389-4556-B541-6F49D884147C}" dt="2021-11-02T14:50:10.294" v="0"/>
        <pc:sldMkLst>
          <pc:docMk/>
          <pc:sldMk cId="2767143367" sldId="557"/>
        </pc:sldMkLst>
      </pc:sldChg>
      <pc:sldChg chg="addSp delSp modSp new mod ord addCm modNotesTx">
        <pc:chgData name="Carlton Whitmore" userId="637ccd8d-ec06-4ed0-9f5d-131fac9baca5" providerId="ADAL" clId="{16DBE123-0389-4556-B541-6F49D884147C}" dt="2021-11-02T18:03:13.641" v="731" actId="20577"/>
        <pc:sldMkLst>
          <pc:docMk/>
          <pc:sldMk cId="3474209589" sldId="559"/>
        </pc:sldMkLst>
        <pc:spChg chg="add del">
          <ac:chgData name="Carlton Whitmore" userId="637ccd8d-ec06-4ed0-9f5d-131fac9baca5" providerId="ADAL" clId="{16DBE123-0389-4556-B541-6F49D884147C}" dt="2021-11-02T16:18:34.937" v="115" actId="21"/>
          <ac:spMkLst>
            <pc:docMk/>
            <pc:sldMk cId="3474209589" sldId="559"/>
            <ac:spMk id="2" creationId="{A42AD99A-BD3F-40B6-95BE-BEFDBF5E2C78}"/>
          </ac:spMkLst>
        </pc:spChg>
        <pc:spChg chg="mod">
          <ac:chgData name="Carlton Whitmore" userId="637ccd8d-ec06-4ed0-9f5d-131fac9baca5" providerId="ADAL" clId="{16DBE123-0389-4556-B541-6F49D884147C}" dt="2021-11-02T18:03:13.641" v="731" actId="20577"/>
          <ac:spMkLst>
            <pc:docMk/>
            <pc:sldMk cId="3474209589" sldId="559"/>
            <ac:spMk id="3" creationId="{F323560D-923F-4CAA-876E-DFB8A2B642DF}"/>
          </ac:spMkLst>
        </pc:spChg>
      </pc:sldChg>
      <pc:sldChg chg="modSp new mod">
        <pc:chgData name="Carlton Whitmore" userId="637ccd8d-ec06-4ed0-9f5d-131fac9baca5" providerId="ADAL" clId="{16DBE123-0389-4556-B541-6F49D884147C}" dt="2021-11-02T16:29:34.183" v="270" actId="20577"/>
        <pc:sldMkLst>
          <pc:docMk/>
          <pc:sldMk cId="2636011900" sldId="560"/>
        </pc:sldMkLst>
        <pc:spChg chg="mod">
          <ac:chgData name="Carlton Whitmore" userId="637ccd8d-ec06-4ed0-9f5d-131fac9baca5" providerId="ADAL" clId="{16DBE123-0389-4556-B541-6F49D884147C}" dt="2021-11-02T16:29:34.183" v="270" actId="20577"/>
          <ac:spMkLst>
            <pc:docMk/>
            <pc:sldMk cId="2636011900" sldId="560"/>
            <ac:spMk id="2" creationId="{DCFC7853-525D-458A-BD34-0959CB4C8F45}"/>
          </ac:spMkLst>
        </pc:spChg>
      </pc:sldChg>
      <pc:sldChg chg="addSp delSp modSp new mod modNotesTx">
        <pc:chgData name="Carlton Whitmore" userId="637ccd8d-ec06-4ed0-9f5d-131fac9baca5" providerId="ADAL" clId="{16DBE123-0389-4556-B541-6F49D884147C}" dt="2021-11-02T19:28:10.963" v="4124" actId="20577"/>
        <pc:sldMkLst>
          <pc:docMk/>
          <pc:sldMk cId="1193146132" sldId="561"/>
        </pc:sldMkLst>
        <pc:spChg chg="add del mod">
          <ac:chgData name="Carlton Whitmore" userId="637ccd8d-ec06-4ed0-9f5d-131fac9baca5" providerId="ADAL" clId="{16DBE123-0389-4556-B541-6F49D884147C}" dt="2021-11-02T18:04:34.312" v="742" actId="1076"/>
          <ac:spMkLst>
            <pc:docMk/>
            <pc:sldMk cId="1193146132" sldId="561"/>
            <ac:spMk id="2" creationId="{83610898-C971-4F95-B5DD-4226E015DEDD}"/>
          </ac:spMkLst>
        </pc:spChg>
        <pc:spChg chg="mod">
          <ac:chgData name="Carlton Whitmore" userId="637ccd8d-ec06-4ed0-9f5d-131fac9baca5" providerId="ADAL" clId="{16DBE123-0389-4556-B541-6F49D884147C}" dt="2021-11-02T18:18:22.515" v="1391" actId="20577"/>
          <ac:spMkLst>
            <pc:docMk/>
            <pc:sldMk cId="1193146132" sldId="561"/>
            <ac:spMk id="3" creationId="{E8A53571-31D3-4721-94CF-7A1A11707EA7}"/>
          </ac:spMkLst>
        </pc:spChg>
      </pc:sldChg>
      <pc:sldChg chg="addSp delSp modSp new mod">
        <pc:chgData name="Carlton Whitmore" userId="637ccd8d-ec06-4ed0-9f5d-131fac9baca5" providerId="ADAL" clId="{16DBE123-0389-4556-B541-6F49D884147C}" dt="2021-11-02T18:38:23.834" v="1842"/>
        <pc:sldMkLst>
          <pc:docMk/>
          <pc:sldMk cId="468622494" sldId="562"/>
        </pc:sldMkLst>
        <pc:spChg chg="del">
          <ac:chgData name="Carlton Whitmore" userId="637ccd8d-ec06-4ed0-9f5d-131fac9baca5" providerId="ADAL" clId="{16DBE123-0389-4556-B541-6F49D884147C}" dt="2021-11-02T18:33:33.627" v="1816" actId="21"/>
          <ac:spMkLst>
            <pc:docMk/>
            <pc:sldMk cId="468622494" sldId="562"/>
            <ac:spMk id="2" creationId="{667E925F-22B4-443E-A899-9645CD3845D9}"/>
          </ac:spMkLst>
        </pc:spChg>
        <pc:spChg chg="mod">
          <ac:chgData name="Carlton Whitmore" userId="637ccd8d-ec06-4ed0-9f5d-131fac9baca5" providerId="ADAL" clId="{16DBE123-0389-4556-B541-6F49D884147C}" dt="2021-11-02T18:36:32.403" v="1832" actId="20577"/>
          <ac:spMkLst>
            <pc:docMk/>
            <pc:sldMk cId="468622494" sldId="562"/>
            <ac:spMk id="3" creationId="{05F0914B-5E50-4354-BF06-DD97993741A4}"/>
          </ac:spMkLst>
        </pc:spChg>
        <pc:graphicFrameChg chg="add mod modGraphic">
          <ac:chgData name="Carlton Whitmore" userId="637ccd8d-ec06-4ed0-9f5d-131fac9baca5" providerId="ADAL" clId="{16DBE123-0389-4556-B541-6F49D884147C}" dt="2021-11-02T18:38:23.834" v="1842"/>
          <ac:graphicFrameMkLst>
            <pc:docMk/>
            <pc:sldMk cId="468622494" sldId="562"/>
            <ac:graphicFrameMk id="4" creationId="{96C0AAD4-C397-41F2-A8FD-019630ACA19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2" tIns="93302" rIns="93302" bIns="9330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228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definition was introduced at the beginning of the series?</a:t>
            </a:r>
          </a:p>
        </p:txBody>
      </p:sp>
    </p:spTree>
    <p:extLst>
      <p:ext uri="{BB962C8B-B14F-4D97-AF65-F5344CB8AC3E}">
        <p14:creationId xmlns:p14="http://schemas.microsoft.com/office/powerpoint/2010/main" val="287238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167598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informed NOT What did you do, but What happened to you</a:t>
            </a:r>
          </a:p>
          <a:p>
            <a:pPr marL="139700" indent="0">
              <a:buNone/>
            </a:pPr>
            <a:endParaRPr lang="en-US" dirty="0"/>
          </a:p>
          <a:p>
            <a:pPr marL="139700" indent="0">
              <a:buNone/>
            </a:pPr>
            <a:r>
              <a:rPr lang="en-US" dirty="0"/>
              <a:t>NYC Behavioral Health Crisis Services</a:t>
            </a:r>
          </a:p>
          <a:p>
            <a:r>
              <a:rPr lang="en-US" dirty="0"/>
              <a:t>https://www1.nyc.gov/assets/doh/downloads/pdf/mh/services-behavioral-health-crisis</a:t>
            </a:r>
            <a:r>
              <a:rPr lang="en-US"/>
              <a:t>.pdf</a:t>
            </a:r>
          </a:p>
          <a:p>
            <a:endParaRPr lang="en-US" dirty="0"/>
          </a:p>
          <a:p>
            <a:endParaRPr lang="en-US" dirty="0"/>
          </a:p>
        </p:txBody>
      </p:sp>
    </p:spTree>
    <p:extLst>
      <p:ext uri="{BB962C8B-B14F-4D97-AF65-F5344CB8AC3E}">
        <p14:creationId xmlns:p14="http://schemas.microsoft.com/office/powerpoint/2010/main" val="275712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MOBILE CRISIS TEAMS DO NOT RESPOND IMMEDIATELY</a:t>
            </a:r>
          </a:p>
          <a:p>
            <a:r>
              <a:rPr lang="en-US" dirty="0">
                <a:effectLst/>
              </a:rPr>
              <a:t>Mobile Crisis Teams use face-to-face interventions with the identified individual in crisis, as well as their family or other support systems, to engage, assess, de-escalate and connect individuals to the most appropriate services. Most MCTs include both professional and paraprofessional staff, for example, a master’s-level clinician with a peer support staff person. MCTs have common goals to:</a:t>
            </a:r>
            <a:br>
              <a:rPr lang="en-US" dirty="0">
                <a:effectLst/>
              </a:rPr>
            </a:br>
            <a:r>
              <a:rPr lang="en-US" dirty="0">
                <a:effectLst/>
              </a:rPr>
              <a:t>a. Assist individuals experiencing a crisis event to resolve the crisis situation when possible.</a:t>
            </a:r>
            <a:br>
              <a:rPr lang="en-US" dirty="0">
                <a:effectLst/>
              </a:rPr>
            </a:br>
            <a:r>
              <a:rPr lang="en-US" dirty="0">
                <a:effectLst/>
              </a:rPr>
              <a:t>b. Provide intervention in an environment where the individual experiencing the crisis is most comfortable and the intervention is least restrictive (often their home or other place in the community);</a:t>
            </a:r>
            <a:br>
              <a:rPr lang="en-US" dirty="0">
                <a:effectLst/>
              </a:rPr>
            </a:br>
            <a:r>
              <a:rPr lang="en-US" dirty="0">
                <a:effectLst/>
              </a:rPr>
              <a:t>c. Provide appropriate care/support while avoiding unnecessary law enforcement involvement, emergency department use, and hospitalization when possible;</a:t>
            </a:r>
            <a:br>
              <a:rPr lang="en-US" dirty="0">
                <a:effectLst/>
              </a:rPr>
            </a:br>
            <a:r>
              <a:rPr lang="en-US" dirty="0">
                <a:effectLst/>
              </a:rPr>
              <a:t>d. Link individuals in crisis to all necessary medical and behavioral health services that can help resolve the situation and prevent future crises.</a:t>
            </a:r>
            <a:endParaRPr lang="en-US" dirty="0"/>
          </a:p>
        </p:txBody>
      </p:sp>
    </p:spTree>
    <p:extLst>
      <p:ext uri="{BB962C8B-B14F-4D97-AF65-F5344CB8AC3E}">
        <p14:creationId xmlns:p14="http://schemas.microsoft.com/office/powerpoint/2010/main" val="1473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74957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reinvent the will</a:t>
            </a:r>
          </a:p>
          <a:p>
            <a:r>
              <a:rPr lang="en-US" dirty="0"/>
              <a:t>Most warmlines can connect you to a crisis hotlines</a:t>
            </a:r>
          </a:p>
          <a:p>
            <a:endParaRPr lang="en-US" dirty="0"/>
          </a:p>
          <a:p>
            <a:r>
              <a:rPr lang="en-US" dirty="0"/>
              <a:t>https://power2u.org/peer-run-warmlines-resources/</a:t>
            </a:r>
          </a:p>
          <a:p>
            <a:r>
              <a:rPr lang="en-US" dirty="0"/>
              <a:t>https://power2u.org/wp-content/uploads/2018/03/Warmline-Guide.pdf</a:t>
            </a:r>
          </a:p>
          <a:p>
            <a:endParaRPr lang="en-US" dirty="0"/>
          </a:p>
        </p:txBody>
      </p:sp>
    </p:spTree>
    <p:extLst>
      <p:ext uri="{BB962C8B-B14F-4D97-AF65-F5344CB8AC3E}">
        <p14:creationId xmlns:p14="http://schemas.microsoft.com/office/powerpoint/2010/main" val="3902858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150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136744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Peer should identify and confirm services are still being offered, by first calling the provider before referring the individuals. </a:t>
            </a:r>
          </a:p>
          <a:p>
            <a:r>
              <a:rPr lang="en-US"/>
              <a:t>Peer should be diligent about the source of information they are utilizing about services in their community. </a:t>
            </a:r>
          </a:p>
          <a:p>
            <a:pPr algn="l"/>
            <a:r>
              <a:rPr lang="en-US">
                <a:solidFill>
                  <a:schemeClr val="tx1">
                    <a:lumMod val="75000"/>
                    <a:lumOff val="25000"/>
                  </a:schemeClr>
                </a:solidFill>
                <a:latin typeface="Corbel Light" panose="020B0303020204020204" pitchFamily="34" charset="0"/>
              </a:rPr>
              <a:t>Utilizing google search to find services in your area.</a:t>
            </a:r>
          </a:p>
          <a:p>
            <a:pPr algn="l"/>
            <a:r>
              <a:rPr lang="en-US"/>
              <a:t>Calling the service provider to verify their address, hours of services and that they are offering all the services listed.</a:t>
            </a:r>
          </a:p>
          <a:p>
            <a:pPr algn="l"/>
            <a:r>
              <a:rPr lang="en-US"/>
              <a:t>Verifying how the services are delivered, and how to refer individuals. </a:t>
            </a:r>
          </a:p>
        </p:txBody>
      </p:sp>
    </p:spTree>
    <p:extLst>
      <p:ext uri="{BB962C8B-B14F-4D97-AF65-F5344CB8AC3E}">
        <p14:creationId xmlns:p14="http://schemas.microsoft.com/office/powerpoint/2010/main" val="381351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algn="l"/>
            <a:r>
              <a:rPr lang="en-US"/>
              <a:t>During the onset of COVID-19 I had to call a mental health provider to determine how their counseling sessions were being delivered and how they were accepting referrals since their office was closed. </a:t>
            </a:r>
          </a:p>
          <a:p>
            <a:pPr algn="l"/>
            <a:r>
              <a:rPr lang="en-US"/>
              <a:t>During the onset of COVID, 12 steps groups expanded accessibility of online supports. They were able to make groups accessible 24 hours a day in many countries around the world.  </a:t>
            </a:r>
            <a:endParaRPr lang="en-US">
              <a:solidFill>
                <a:schemeClr val="tx1">
                  <a:lumMod val="75000"/>
                  <a:lumOff val="25000"/>
                </a:schemeClr>
              </a:solidFill>
              <a:latin typeface="Corbel Light" panose="020B0303020204020204" pitchFamily="34" charset="0"/>
            </a:endParaRPr>
          </a:p>
          <a:p>
            <a:pPr marL="0" indent="0">
              <a:buNone/>
            </a:pPr>
            <a:endParaRPr dirty="0"/>
          </a:p>
        </p:txBody>
      </p:sp>
    </p:spTree>
    <p:extLst>
      <p:ext uri="{BB962C8B-B14F-4D97-AF65-F5344CB8AC3E}">
        <p14:creationId xmlns:p14="http://schemas.microsoft.com/office/powerpoint/2010/main" val="24686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131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2772836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Tree>
    <p:extLst>
      <p:ext uri="{BB962C8B-B14F-4D97-AF65-F5344CB8AC3E}">
        <p14:creationId xmlns:p14="http://schemas.microsoft.com/office/powerpoint/2010/main" val="3618105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42328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Search internet for virtual support groups. Many groups emerged during the pandemic and are not always easy to find. Word of mouth is one of the mst reliable ways to identify these groups</a:t>
            </a:r>
          </a:p>
          <a:p>
            <a:pPr marL="457200" indent="-285750">
              <a:buClr>
                <a:schemeClr val="tx2">
                  <a:lumMod val="50000"/>
                </a:schemeClr>
              </a:buClr>
              <a:buSzPct val="100000"/>
              <a:buFont typeface="Arial" panose="020B0604020202020204" pitchFamily="34" charset="0"/>
              <a:buChar char="•"/>
            </a:pPr>
            <a:r>
              <a:rPr lang="en-US"/>
              <a:t>Go to 12-step websites , which usually provide current listings</a:t>
            </a:r>
          </a:p>
          <a:p>
            <a:pPr marL="457200" indent="-285750">
              <a:buClr>
                <a:schemeClr val="tx2">
                  <a:lumMod val="50000"/>
                </a:schemeClr>
              </a:buClr>
              <a:buSzPct val="100000"/>
              <a:buFont typeface="Arial" panose="020B0604020202020204" pitchFamily="34" charset="0"/>
              <a:buChar char="•"/>
            </a:pPr>
            <a:r>
              <a:rPr lang="en-US"/>
              <a:t>Verify the platform used and assist downloading any software needed to participate in meeting</a:t>
            </a:r>
          </a:p>
          <a:p>
            <a:pPr marL="457200" indent="-285750">
              <a:buClr>
                <a:schemeClr val="tx2">
                  <a:lumMod val="50000"/>
                </a:schemeClr>
              </a:buClr>
              <a:buSzPct val="100000"/>
              <a:buFont typeface="Arial" panose="020B0604020202020204" pitchFamily="34" charset="0"/>
              <a:buChar char="•"/>
            </a:pPr>
            <a:r>
              <a:rPr lang="en-US"/>
              <a:t>Test software prior to meeting</a:t>
            </a:r>
          </a:p>
          <a:p>
            <a:pPr marL="457200" indent="-285750">
              <a:buClr>
                <a:schemeClr val="tx2">
                  <a:lumMod val="50000"/>
                </a:schemeClr>
              </a:buClr>
              <a:buSzPct val="100000"/>
              <a:buFont typeface="Arial" panose="020B0604020202020204" pitchFamily="34" charset="0"/>
              <a:buChar char="•"/>
            </a:pPr>
            <a:r>
              <a:rPr lang="en-US"/>
              <a:t>If you don’t find a support group tht meets your needs, consider starting your own!</a:t>
            </a:r>
          </a:p>
          <a:p>
            <a:endParaRPr lang="en-US" dirty="0"/>
          </a:p>
        </p:txBody>
      </p:sp>
    </p:spTree>
    <p:extLst>
      <p:ext uri="{BB962C8B-B14F-4D97-AF65-F5344CB8AC3E}">
        <p14:creationId xmlns:p14="http://schemas.microsoft.com/office/powerpoint/2010/main" val="3650237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374284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baseline="0" dirty="0">
                <a:solidFill>
                  <a:srgbClr val="000000"/>
                </a:solidFill>
                <a:latin typeface="Arial"/>
                <a:ea typeface="Arial"/>
                <a:cs typeface="Arial"/>
                <a:sym typeface="Arial"/>
              </a:rPr>
              <a:t>Zoom</a:t>
            </a:r>
          </a:p>
          <a:p>
            <a:r>
              <a:rPr lang="en-US" sz="1100" b="0" i="0" u="none" strike="noStrike" cap="none" baseline="0" dirty="0">
                <a:solidFill>
                  <a:srgbClr val="000000"/>
                </a:solidFill>
                <a:latin typeface="Arial"/>
                <a:ea typeface="Arial"/>
                <a:cs typeface="Arial"/>
                <a:sym typeface="Arial"/>
              </a:rPr>
              <a:t>• </a:t>
            </a:r>
            <a:r>
              <a:rPr lang="en-US" sz="1100" b="0" i="0" u="none" strike="noStrike" cap="none" baseline="0" dirty="0" err="1">
                <a:solidFill>
                  <a:srgbClr val="000000"/>
                </a:solidFill>
                <a:latin typeface="Arial"/>
                <a:ea typeface="Arial"/>
                <a:cs typeface="Arial"/>
                <a:sym typeface="Arial"/>
              </a:rPr>
              <a:t>GoTo</a:t>
            </a:r>
            <a:r>
              <a:rPr lang="en-US" sz="1100" b="0" i="0" u="none" strike="noStrike" cap="none" baseline="0" dirty="0">
                <a:solidFill>
                  <a:srgbClr val="000000"/>
                </a:solidFill>
                <a:latin typeface="Arial"/>
                <a:ea typeface="Arial"/>
                <a:cs typeface="Arial"/>
                <a:sym typeface="Arial"/>
              </a:rPr>
              <a:t> Meeting or </a:t>
            </a:r>
            <a:r>
              <a:rPr lang="en-US" sz="1100" b="0" i="0" u="none" strike="noStrike" cap="none" baseline="0" dirty="0" err="1">
                <a:solidFill>
                  <a:srgbClr val="000000"/>
                </a:solidFill>
                <a:latin typeface="Arial"/>
                <a:ea typeface="Arial"/>
                <a:cs typeface="Arial"/>
                <a:sym typeface="Arial"/>
              </a:rPr>
              <a:t>GoTo</a:t>
            </a:r>
            <a:r>
              <a:rPr lang="en-US" sz="1100" b="0" i="0" u="none" strike="noStrike" cap="none" baseline="0" dirty="0">
                <a:solidFill>
                  <a:srgbClr val="000000"/>
                </a:solidFill>
                <a:latin typeface="Arial"/>
                <a:ea typeface="Arial"/>
                <a:cs typeface="Arial"/>
                <a:sym typeface="Arial"/>
              </a:rPr>
              <a:t> Training</a:t>
            </a:r>
          </a:p>
          <a:p>
            <a:r>
              <a:rPr lang="en-US" sz="1100" b="0" i="0" u="none" strike="noStrike" cap="none" baseline="0" dirty="0">
                <a:solidFill>
                  <a:srgbClr val="000000"/>
                </a:solidFill>
                <a:latin typeface="Arial"/>
                <a:ea typeface="Arial"/>
                <a:cs typeface="Arial"/>
                <a:sym typeface="Arial"/>
              </a:rPr>
              <a:t>• Google Hangouts</a:t>
            </a:r>
          </a:p>
          <a:p>
            <a:r>
              <a:rPr lang="en-US" sz="1100" b="0" i="0" u="none" strike="noStrike" cap="none" baseline="0" dirty="0">
                <a:solidFill>
                  <a:srgbClr val="000000"/>
                </a:solidFill>
                <a:latin typeface="Arial"/>
                <a:ea typeface="Arial"/>
                <a:cs typeface="Arial"/>
                <a:sym typeface="Arial"/>
              </a:rPr>
              <a:t>• Skype</a:t>
            </a:r>
          </a:p>
          <a:p>
            <a:r>
              <a:rPr lang="en-US" sz="1100" b="0" i="0" u="none" strike="noStrike" cap="none" baseline="0" dirty="0">
                <a:solidFill>
                  <a:srgbClr val="000000"/>
                </a:solidFill>
                <a:latin typeface="Arial"/>
                <a:ea typeface="Arial"/>
                <a:cs typeface="Arial"/>
                <a:sym typeface="Arial"/>
              </a:rPr>
              <a:t>• Microsoft Teams</a:t>
            </a:r>
          </a:p>
          <a:p>
            <a:r>
              <a:rPr lang="en-US" sz="1100" b="0" i="0" u="none" strike="noStrike" cap="none" baseline="0" dirty="0">
                <a:solidFill>
                  <a:srgbClr val="000000"/>
                </a:solidFill>
                <a:latin typeface="Arial"/>
                <a:ea typeface="Arial"/>
                <a:cs typeface="Arial"/>
                <a:sym typeface="Arial"/>
              </a:rPr>
              <a:t>• Slack</a:t>
            </a:r>
          </a:p>
          <a:p>
            <a:r>
              <a:rPr lang="en-US" sz="1100" b="0" i="0" u="none" strike="noStrike" cap="none" baseline="0" dirty="0">
                <a:solidFill>
                  <a:srgbClr val="000000"/>
                </a:solidFill>
                <a:latin typeface="Arial"/>
                <a:ea typeface="Arial"/>
                <a:cs typeface="Arial"/>
                <a:sym typeface="Arial"/>
              </a:rPr>
              <a:t>• Adobe Connect</a:t>
            </a:r>
          </a:p>
          <a:p>
            <a:r>
              <a:rPr lang="en-US" sz="1100" b="0" i="0" u="none" strike="noStrike" cap="none" baseline="0" dirty="0">
                <a:solidFill>
                  <a:srgbClr val="000000"/>
                </a:solidFill>
                <a:latin typeface="Arial"/>
                <a:ea typeface="Arial"/>
                <a:cs typeface="Arial"/>
                <a:sym typeface="Arial"/>
              </a:rPr>
              <a:t>• Facebook Live, if you have a private</a:t>
            </a:r>
          </a:p>
          <a:p>
            <a:r>
              <a:rPr lang="en-US" sz="1100" b="0" i="0" u="none" strike="noStrike" cap="none" baseline="0" dirty="0">
                <a:solidFill>
                  <a:srgbClr val="000000"/>
                </a:solidFill>
                <a:latin typeface="Arial"/>
                <a:ea typeface="Arial"/>
                <a:cs typeface="Arial"/>
                <a:sym typeface="Arial"/>
              </a:rPr>
              <a:t>Facebook group</a:t>
            </a:r>
          </a:p>
          <a:p>
            <a:endParaRPr lang="en-US" sz="1100" b="0" i="0" u="none" strike="noStrike" cap="none" baseline="0" dirty="0">
              <a:solidFill>
                <a:srgbClr val="000000"/>
              </a:solidFill>
              <a:latin typeface="Arial"/>
              <a:cs typeface="Arial"/>
              <a:sym typeface="Arial"/>
            </a:endParaRPr>
          </a:p>
          <a:p>
            <a:r>
              <a:rPr lang="en-US" sz="1100" b="0" i="0" u="none" strike="noStrike" cap="none" baseline="0" dirty="0">
                <a:solidFill>
                  <a:srgbClr val="000000"/>
                </a:solidFill>
                <a:latin typeface="Arial"/>
                <a:cs typeface="Arial"/>
                <a:sym typeface="Arial"/>
              </a:rPr>
              <a:t>_________________________________________________________________________________</a:t>
            </a:r>
          </a:p>
          <a:p>
            <a:r>
              <a:rPr lang="en-US" sz="1100" b="0" i="0" u="none" strike="noStrike" cap="none" baseline="0" dirty="0">
                <a:solidFill>
                  <a:srgbClr val="000000"/>
                </a:solidFill>
                <a:latin typeface="Arial"/>
                <a:cs typeface="Arial"/>
                <a:sym typeface="Arial"/>
              </a:rPr>
              <a:t>NA Virtual groups during COVID</a:t>
            </a:r>
          </a:p>
          <a:p>
            <a:r>
              <a:rPr lang="en-US" sz="1100" b="0" i="0" u="none" strike="noStrike" cap="none" baseline="0" dirty="0">
                <a:solidFill>
                  <a:srgbClr val="000000"/>
                </a:solidFill>
                <a:latin typeface="Arial"/>
                <a:cs typeface="Arial"/>
                <a:sym typeface="Arial"/>
              </a:rPr>
              <a:t>__________________________________________________________________________________</a:t>
            </a:r>
          </a:p>
          <a:p>
            <a:r>
              <a:rPr lang="en-US" sz="1100" b="0" i="0" u="none" strike="noStrike" cap="none" baseline="0" dirty="0">
                <a:solidFill>
                  <a:srgbClr val="000000"/>
                </a:solidFill>
                <a:latin typeface="Arial"/>
                <a:cs typeface="Arial"/>
                <a:sym typeface="Arial"/>
              </a:rPr>
              <a:t>Also see, HOW TO START A VIRTUAL SUPPORT GROUP. </a:t>
            </a:r>
          </a:p>
          <a:p>
            <a:r>
              <a:rPr lang="en-US" sz="1100" b="0" i="0" u="none" strike="noStrike" cap="none" baseline="0" dirty="0">
                <a:solidFill>
                  <a:srgbClr val="000000"/>
                </a:solidFill>
                <a:latin typeface="Arial"/>
                <a:cs typeface="Arial"/>
                <a:sym typeface="Arial"/>
              </a:rPr>
              <a:t>HOW TO RECRUIT NEW MEMBERS</a:t>
            </a:r>
          </a:p>
          <a:p>
            <a:r>
              <a:rPr lang="en-US" sz="1100" b="0" i="0" u="none" strike="noStrike" cap="none" baseline="0" dirty="0">
                <a:solidFill>
                  <a:srgbClr val="000000"/>
                </a:solidFill>
                <a:latin typeface="Arial"/>
                <a:cs typeface="Arial"/>
                <a:sym typeface="Arial"/>
              </a:rPr>
              <a:t>___________________________________________________________________________________</a:t>
            </a:r>
          </a:p>
          <a:p>
            <a:r>
              <a:rPr lang="en-US" dirty="0"/>
              <a:t>https://iocdf.org/wp-content/uploads/2014/09/Support-Group-Planning-Sheet1.pdf</a:t>
            </a:r>
          </a:p>
          <a:p>
            <a:r>
              <a:rPr lang="en-US" dirty="0"/>
              <a:t>________________________________________________________________________________________</a:t>
            </a:r>
          </a:p>
          <a:p>
            <a:r>
              <a:rPr lang="en-US" dirty="0"/>
              <a:t>https://www.mhanational.org/sites/default/files/MHA%20Support%20Group%20Facilitation%20Guide%202016.pdf</a:t>
            </a:r>
          </a:p>
          <a:p>
            <a:endParaRPr lang="en-US" dirty="0"/>
          </a:p>
        </p:txBody>
      </p:sp>
    </p:spTree>
    <p:extLst>
      <p:ext uri="{BB962C8B-B14F-4D97-AF65-F5344CB8AC3E}">
        <p14:creationId xmlns:p14="http://schemas.microsoft.com/office/powerpoint/2010/main" val="805589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553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411837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88950" y="735013"/>
            <a:ext cx="6513513" cy="3663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49131" y="4642915"/>
            <a:ext cx="5993045" cy="4398550"/>
          </a:xfrm>
          <a:prstGeom prst="rect">
            <a:avLst/>
          </a:prstGeom>
        </p:spPr>
        <p:txBody>
          <a:bodyPr spcFirstLastPara="1" wrap="square" lIns="98629" tIns="98629" rIns="98629" bIns="98629" anchor="t" anchorCtr="0">
            <a:noAutofit/>
          </a:bodyPr>
          <a:lstStyle/>
          <a:p>
            <a:pPr marL="0" indent="0">
              <a:buNone/>
            </a:pPr>
            <a:endParaRPr dirty="0"/>
          </a:p>
        </p:txBody>
      </p:sp>
    </p:spTree>
    <p:extLst>
      <p:ext uri="{BB962C8B-B14F-4D97-AF65-F5344CB8AC3E}">
        <p14:creationId xmlns:p14="http://schemas.microsoft.com/office/powerpoint/2010/main" val="963349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r>
              <a:rPr lang="en-US"/>
              <a:t>Individuals utilize different technology to communicate today. Some utilize a cell phone that only makes calls and others utilize a smart phone, or a computer that can connect them directly to the internet.  Some phones have limited data capacity that will not allow them to stay connected for the entire service time. </a:t>
            </a:r>
          </a:p>
          <a:p>
            <a:endParaRPr lang="en-US"/>
          </a:p>
          <a:p>
            <a:r>
              <a:rPr lang="en-US"/>
              <a:t>Insert brief description of Topic 1</a:t>
            </a:r>
          </a:p>
          <a:p>
            <a:r>
              <a:rPr lang="en-US"/>
              <a:t>The challenges that people face with technology and data to linking and accessing telehealth peer services. </a:t>
            </a:r>
          </a:p>
          <a:p>
            <a:pPr marL="0" indent="0">
              <a:buNone/>
            </a:pPr>
            <a:endParaRPr dirty="0"/>
          </a:p>
        </p:txBody>
      </p:sp>
    </p:spTree>
    <p:extLst>
      <p:ext uri="{BB962C8B-B14F-4D97-AF65-F5344CB8AC3E}">
        <p14:creationId xmlns:p14="http://schemas.microsoft.com/office/powerpoint/2010/main" val="2012022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r>
              <a:rPr lang="en-US"/>
              <a:t>During the COVID-19 outbreak individuals across the world who were, use to attending groups in person, all the sudden needed to learn how to attend groups virtually or meet with a provider virtually. A lot of these individuals did not have experience on how to attend a virtual group or meet with their providers virtually. </a:t>
            </a:r>
          </a:p>
          <a:p>
            <a:r>
              <a:rPr lang="en-US"/>
              <a:t>We as providers had to teach our staff the process of how to properly utilize virtual platforms to deliver services. </a:t>
            </a:r>
          </a:p>
          <a:p>
            <a:r>
              <a:rPr lang="en-US"/>
              <a:t>After being trained our staff had to teach participants how to utilize virtual platforms for services.</a:t>
            </a:r>
          </a:p>
          <a:p>
            <a:pPr marL="0" indent="0">
              <a:buNone/>
            </a:pPr>
            <a:endParaRPr dirty="0"/>
          </a:p>
        </p:txBody>
      </p:sp>
    </p:spTree>
    <p:extLst>
      <p:ext uri="{BB962C8B-B14F-4D97-AF65-F5344CB8AC3E}">
        <p14:creationId xmlns:p14="http://schemas.microsoft.com/office/powerpoint/2010/main" val="159982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r>
              <a:rPr lang="en-US"/>
              <a:t>Peers should have access to resources and technology from their employer in order to gain skills needed. </a:t>
            </a:r>
          </a:p>
          <a:p>
            <a:r>
              <a:rPr lang="en-US"/>
              <a:t>Employer should provide community resource to staff.</a:t>
            </a:r>
          </a:p>
          <a:p>
            <a:r>
              <a:rPr lang="en-US"/>
              <a:t>Employer should provide training on technology utilized at the agency.</a:t>
            </a:r>
          </a:p>
          <a:p>
            <a:pPr marL="0" indent="0">
              <a:buNone/>
            </a:pPr>
            <a:endParaRPr dirty="0"/>
          </a:p>
        </p:txBody>
      </p:sp>
    </p:spTree>
    <p:extLst>
      <p:ext uri="{BB962C8B-B14F-4D97-AF65-F5344CB8AC3E}">
        <p14:creationId xmlns:p14="http://schemas.microsoft.com/office/powerpoint/2010/main" val="1879481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defTabSz="915772">
              <a:buNone/>
              <a:defRPr/>
            </a:pPr>
            <a:r>
              <a:rPr lang="en-US">
                <a:latin typeface="Corbel Light" panose="020B0303020204020204" pitchFamily="34" charset="0"/>
              </a:rPr>
              <a:t>Challenges were faced when a Peer was asked to provide assistance to program participants who had no knowledge or technical training which is essential when utilizing virtual services.</a:t>
            </a:r>
          </a:p>
          <a:p>
            <a:pPr marL="0" indent="0">
              <a:buNone/>
            </a:pPr>
            <a:endParaRPr dirty="0"/>
          </a:p>
        </p:txBody>
      </p:sp>
    </p:spTree>
    <p:extLst>
      <p:ext uri="{BB962C8B-B14F-4D97-AF65-F5344CB8AC3E}">
        <p14:creationId xmlns:p14="http://schemas.microsoft.com/office/powerpoint/2010/main" val="2580634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1207094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7264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1305677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3386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4985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extLst>
      <p:ext uri="{BB962C8B-B14F-4D97-AF65-F5344CB8AC3E}">
        <p14:creationId xmlns:p14="http://schemas.microsoft.com/office/powerpoint/2010/main" val="288920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60375" y="722313"/>
            <a:ext cx="6408738" cy="3605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32845" y="4566800"/>
            <a:ext cx="5862762" cy="4326442"/>
          </a:xfrm>
          <a:prstGeom prst="rect">
            <a:avLst/>
          </a:prstGeom>
        </p:spPr>
        <p:txBody>
          <a:bodyPr spcFirstLastPara="1" wrap="square" lIns="96790" tIns="96790" rIns="96790" bIns="96790" anchor="t" anchorCtr="0">
            <a:noAutofit/>
          </a:bodyPr>
          <a:lstStyle/>
          <a:p>
            <a:pPr marL="0" indent="0">
              <a:buNone/>
            </a:pPr>
            <a:endParaRPr dirty="0"/>
          </a:p>
        </p:txBody>
      </p:sp>
    </p:spTree>
    <p:extLst>
      <p:ext uri="{BB962C8B-B14F-4D97-AF65-F5344CB8AC3E}">
        <p14:creationId xmlns:p14="http://schemas.microsoft.com/office/powerpoint/2010/main" val="563374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57: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57: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60375" y="722313"/>
            <a:ext cx="6408738" cy="3605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32845" y="4566800"/>
            <a:ext cx="5862762" cy="4326442"/>
          </a:xfrm>
          <a:prstGeom prst="rect">
            <a:avLst/>
          </a:prstGeom>
        </p:spPr>
        <p:txBody>
          <a:bodyPr spcFirstLastPara="1" wrap="square" lIns="96790" tIns="96790" rIns="96790" bIns="96790" anchor="t" anchorCtr="0">
            <a:noAutofit/>
          </a:bodyPr>
          <a:lstStyle/>
          <a:p>
            <a:pPr marL="0" indent="0">
              <a:buNone/>
            </a:pPr>
            <a:endParaRPr dirty="0"/>
          </a:p>
        </p:txBody>
      </p:sp>
    </p:spTree>
    <p:extLst>
      <p:ext uri="{BB962C8B-B14F-4D97-AF65-F5344CB8AC3E}">
        <p14:creationId xmlns:p14="http://schemas.microsoft.com/office/powerpoint/2010/main" val="773937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1628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5ed75ccf_01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5ed75ccf_013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689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60375" y="722313"/>
            <a:ext cx="6408738" cy="3605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32845" y="4566800"/>
            <a:ext cx="5862762" cy="4326442"/>
          </a:xfrm>
          <a:prstGeom prst="rect">
            <a:avLst/>
          </a:prstGeom>
        </p:spPr>
        <p:txBody>
          <a:bodyPr spcFirstLastPara="1" wrap="square" lIns="96790" tIns="96790" rIns="96790" bIns="96790" anchor="t" anchorCtr="0">
            <a:noAutofit/>
          </a:bodyPr>
          <a:lstStyle/>
          <a:p>
            <a:pPr marL="0" indent="0">
              <a:buNone/>
            </a:pPr>
            <a:endParaRPr dirty="0"/>
          </a:p>
        </p:txBody>
      </p:sp>
    </p:spTree>
    <p:extLst>
      <p:ext uri="{BB962C8B-B14F-4D97-AF65-F5344CB8AC3E}">
        <p14:creationId xmlns:p14="http://schemas.microsoft.com/office/powerpoint/2010/main" val="269905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460375" y="722313"/>
            <a:ext cx="6408738" cy="36052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32845" y="4566800"/>
            <a:ext cx="5862762" cy="4326442"/>
          </a:xfrm>
          <a:prstGeom prst="rect">
            <a:avLst/>
          </a:prstGeom>
        </p:spPr>
        <p:txBody>
          <a:bodyPr spcFirstLastPara="1" wrap="square" lIns="96790" tIns="96790" rIns="96790" bIns="96790" anchor="t" anchorCtr="0">
            <a:noAutofit/>
          </a:bodyPr>
          <a:lstStyle/>
          <a:p>
            <a:pPr marL="0" indent="0">
              <a:buNone/>
            </a:pPr>
            <a:endParaRPr dirty="0"/>
          </a:p>
        </p:txBody>
      </p:sp>
    </p:spTree>
    <p:extLst>
      <p:ext uri="{BB962C8B-B14F-4D97-AF65-F5344CB8AC3E}">
        <p14:creationId xmlns:p14="http://schemas.microsoft.com/office/powerpoint/2010/main" val="160026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427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702310" y="4421823"/>
            <a:ext cx="5618480" cy="4189095"/>
          </a:xfrm>
          <a:prstGeom prst="rect">
            <a:avLst/>
          </a:prstGeom>
        </p:spPr>
        <p:txBody>
          <a:bodyPr spcFirstLastPara="1" wrap="square" lIns="93302" tIns="93302" rIns="93302" bIns="93302"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3" name="Text Placeholder 2">
            <a:extLst>
              <a:ext uri="{FF2B5EF4-FFF2-40B4-BE49-F238E27FC236}">
                <a16:creationId xmlns:a16="http://schemas.microsoft.com/office/drawing/2014/main" id="{D0D60D92-3F5D-4714-BC8F-5B481CD3DC57}"/>
              </a:ext>
            </a:extLst>
          </p:cNvPr>
          <p:cNvSpPr>
            <a:spLocks noGrp="1"/>
          </p:cNvSpPr>
          <p:nvPr>
            <p:ph type="body" sz="quarter" idx="10" hasCustomPrompt="1"/>
          </p:nvPr>
        </p:nvSpPr>
        <p:spPr>
          <a:xfrm>
            <a:off x="631825" y="1467516"/>
            <a:ext cx="7880350" cy="1780506"/>
          </a:xfrm>
          <a:prstGeom prst="rect">
            <a:avLst/>
          </a:prstGeom>
        </p:spPr>
        <p:txBody>
          <a:bodyPr anchor="ctr"/>
          <a:lstStyle>
            <a:lvl1pPr algn="ctr">
              <a:defRPr sz="4800" spc="0" baseline="0">
                <a:solidFill>
                  <a:schemeClr val="tx1"/>
                </a:solidFill>
                <a:latin typeface="Arial Black" panose="020B0A04020102020204" pitchFamily="34" charset="0"/>
              </a:defRPr>
            </a:lvl1pPr>
          </a:lstStyle>
          <a:p>
            <a:pPr lvl="0"/>
            <a:r>
              <a:rPr lang="en-US"/>
              <a:t>Click to enter title</a:t>
            </a:r>
          </a:p>
        </p:txBody>
      </p:sp>
      <p:sp>
        <p:nvSpPr>
          <p:cNvPr id="5" name="Text Placeholder 4">
            <a:extLst>
              <a:ext uri="{FF2B5EF4-FFF2-40B4-BE49-F238E27FC236}">
                <a16:creationId xmlns:a16="http://schemas.microsoft.com/office/drawing/2014/main" id="{7471102E-5334-4BFD-AE8A-4BAA18ABFF36}"/>
              </a:ext>
            </a:extLst>
          </p:cNvPr>
          <p:cNvSpPr>
            <a:spLocks noGrp="1"/>
          </p:cNvSpPr>
          <p:nvPr>
            <p:ph type="body" sz="quarter" idx="11" hasCustomPrompt="1"/>
          </p:nvPr>
        </p:nvSpPr>
        <p:spPr>
          <a:xfrm>
            <a:off x="631825" y="2816847"/>
            <a:ext cx="7880350" cy="684213"/>
          </a:xfrm>
          <a:prstGeom prst="rect">
            <a:avLst/>
          </a:prstGeom>
        </p:spPr>
        <p:txBody>
          <a:bodyPr anchor="ctr"/>
          <a:lstStyle>
            <a:lvl1pPr algn="ctr">
              <a:defRPr sz="2000">
                <a:solidFill>
                  <a:schemeClr val="tx1">
                    <a:lumMod val="75000"/>
                    <a:lumOff val="25000"/>
                  </a:schemeClr>
                </a:solidFill>
                <a:latin typeface="Corbel Light" panose="020B0303020204020204" pitchFamily="34" charset="0"/>
              </a:defRPr>
            </a:lvl1pPr>
          </a:lstStyle>
          <a:p>
            <a:pPr lvl="0"/>
            <a:r>
              <a:rPr lang="en-US"/>
              <a:t>enter subtitle</a:t>
            </a:r>
          </a:p>
        </p:txBody>
      </p:sp>
      <p:grpSp>
        <p:nvGrpSpPr>
          <p:cNvPr id="4" name="Group 3">
            <a:extLst>
              <a:ext uri="{FF2B5EF4-FFF2-40B4-BE49-F238E27FC236}">
                <a16:creationId xmlns:a16="http://schemas.microsoft.com/office/drawing/2014/main" id="{88BF8FEC-DC49-47FA-A6B7-2D193AFC236D}"/>
              </a:ext>
            </a:extLst>
          </p:cNvPr>
          <p:cNvGrpSpPr/>
          <p:nvPr userDrawn="1"/>
        </p:nvGrpSpPr>
        <p:grpSpPr>
          <a:xfrm flipV="1">
            <a:off x="173892" y="0"/>
            <a:ext cx="915866" cy="914397"/>
            <a:chOff x="287769" y="191341"/>
            <a:chExt cx="1324898" cy="1410510"/>
          </a:xfrm>
        </p:grpSpPr>
        <p:pic>
          <p:nvPicPr>
            <p:cNvPr id="6" name="Picture 5">
              <a:extLst>
                <a:ext uri="{FF2B5EF4-FFF2-40B4-BE49-F238E27FC236}">
                  <a16:creationId xmlns:a16="http://schemas.microsoft.com/office/drawing/2014/main" id="{E99D5B16-5B7A-4557-84FE-DFCF5B692242}"/>
                </a:ext>
              </a:extLst>
            </p:cNvPr>
            <p:cNvPicPr>
              <a:picLocks/>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7" name="Picture 6">
              <a:extLst>
                <a:ext uri="{FF2B5EF4-FFF2-40B4-BE49-F238E27FC236}">
                  <a16:creationId xmlns:a16="http://schemas.microsoft.com/office/drawing/2014/main" id="{E281AABF-41EB-4EE1-AD44-C227AF7E39D1}"/>
                </a:ext>
              </a:extLst>
            </p:cNvPr>
            <p:cNvPicPr>
              <a:picLocks noChangeAspect="1"/>
            </p:cNvPicPr>
            <p:nvPr/>
          </p:nvPicPr>
          <p:blipFill rotWithShape="1">
            <a:blip r:embed="rId3">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userDrawn="1">
  <p:cSld name="Title and Content 1">
    <p:spTree>
      <p:nvGrpSpPr>
        <p:cNvPr id="1" name="Shape 13"/>
        <p:cNvGrpSpPr/>
        <p:nvPr/>
      </p:nvGrpSpPr>
      <p:grpSpPr>
        <a:xfrm>
          <a:off x="0" y="0"/>
          <a:ext cx="0" cy="0"/>
          <a:chOff x="0" y="0"/>
          <a:chExt cx="0" cy="0"/>
        </a:xfrm>
      </p:grpSpPr>
      <p:sp>
        <p:nvSpPr>
          <p:cNvPr id="8" name="Google Shape;29;p5">
            <a:extLst>
              <a:ext uri="{FF2B5EF4-FFF2-40B4-BE49-F238E27FC236}">
                <a16:creationId xmlns:a16="http://schemas.microsoft.com/office/drawing/2014/main" id="{52AFB8BC-3C1F-4667-8D4E-DA7D323A1998}"/>
              </a:ext>
            </a:extLst>
          </p:cNvPr>
          <p:cNvSpPr txBox="1">
            <a:spLocks noGrp="1"/>
          </p:cNvSpPr>
          <p:nvPr>
            <p:ph type="title"/>
          </p:nvPr>
        </p:nvSpPr>
        <p:spPr>
          <a:xfrm>
            <a:off x="782344" y="591040"/>
            <a:ext cx="7038355" cy="821073"/>
          </a:xfrm>
          <a:prstGeom prst="rect">
            <a:avLst/>
          </a:prstGeom>
        </p:spPr>
        <p:txBody>
          <a:bodyPr spcFirstLastPara="1" wrap="square" lIns="91425" tIns="91425" rIns="91425" bIns="91425" anchor="ctr" anchorCtr="0">
            <a:noAutofit/>
          </a:bodyPr>
          <a:lstStyle>
            <a:lvl1pPr marL="0" lvl="0" rtl="0">
              <a:spcBef>
                <a:spcPts val="0"/>
              </a:spcBef>
              <a:spcAft>
                <a:spcPts val="0"/>
              </a:spcAft>
              <a:buSzPts val="2000"/>
              <a:buFont typeface="Lora"/>
              <a:buNone/>
              <a:defRPr sz="3600" b="0">
                <a:solidFill>
                  <a:schemeClr val="tx1">
                    <a:lumMod val="85000"/>
                    <a:lumOff val="15000"/>
                  </a:schemeClr>
                </a:solidFill>
                <a:latin typeface="Franklin Gothic Heavy" panose="020B0903020102020204" pitchFamily="34" charset="0"/>
                <a:ea typeface="Franklin Gothic Heavy" panose="020B0903020102020204" pitchFamily="34" charset="0"/>
                <a:cs typeface="Franklin Gothic Heavy" panose="020B0903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9" name="Google Shape;30;p5">
            <a:extLst>
              <a:ext uri="{FF2B5EF4-FFF2-40B4-BE49-F238E27FC236}">
                <a16:creationId xmlns:a16="http://schemas.microsoft.com/office/drawing/2014/main" id="{00450F08-1637-45DE-B828-E3CB7FA39B42}"/>
              </a:ext>
            </a:extLst>
          </p:cNvPr>
          <p:cNvSpPr txBox="1">
            <a:spLocks noGrp="1"/>
          </p:cNvSpPr>
          <p:nvPr>
            <p:ph type="body" idx="1"/>
          </p:nvPr>
        </p:nvSpPr>
        <p:spPr>
          <a:xfrm>
            <a:off x="782344" y="1507426"/>
            <a:ext cx="7038355" cy="3112200"/>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rgbClr val="FFCD00"/>
              </a:buClr>
              <a:buSzPts val="2400"/>
              <a:buFont typeface="Quattrocento Sans"/>
              <a:buNone/>
              <a:defRPr sz="1600">
                <a:solidFill>
                  <a:schemeClr val="tx1">
                    <a:lumMod val="75000"/>
                    <a:lumOff val="25000"/>
                  </a:schemeClr>
                </a:solidFill>
                <a:latin typeface="Corbel Light" panose="020B0303020204020204" pitchFamily="34" charset="0"/>
                <a:ea typeface="Corbel Light" panose="020B0303020204020204" pitchFamily="34" charset="0"/>
                <a:cs typeface="Corbel Light" panose="020B0303020204020204" pitchFamily="34" charset="0"/>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Tree>
    <p:custDataLst>
      <p:tags r:id="rId1"/>
    </p:custDataLst>
    <p:extLst>
      <p:ext uri="{BB962C8B-B14F-4D97-AF65-F5344CB8AC3E}">
        <p14:creationId xmlns:p14="http://schemas.microsoft.com/office/powerpoint/2010/main" val="37218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1" userDrawn="1">
  <p:cSld name="Section 1">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771525" y="269420"/>
            <a:ext cx="7996238" cy="1114211"/>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3F3F3F"/>
              </a:buClr>
              <a:buSzPts val="4800"/>
              <a:buFont typeface="Arial"/>
              <a:buNone/>
              <a:defRPr sz="3600">
                <a:solidFill>
                  <a:schemeClr val="tx1"/>
                </a:solidFill>
                <a:latin typeface="Franklin Gothic Heavy" panose="020B0903020102020204" pitchFamily="34" charset="0"/>
                <a:ea typeface="Franklin Gothic Heavy" panose="020B09030201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2"/>
          <p:cNvSpPr txBox="1">
            <a:spLocks noGrp="1"/>
          </p:cNvSpPr>
          <p:nvPr>
            <p:ph type="body" idx="2"/>
          </p:nvPr>
        </p:nvSpPr>
        <p:spPr>
          <a:xfrm>
            <a:off x="771525" y="1570122"/>
            <a:ext cx="7996238" cy="3375654"/>
          </a:xfrm>
          <a:prstGeom prst="rect">
            <a:avLst/>
          </a:prstGeom>
          <a:noFill/>
          <a:ln>
            <a:noFill/>
          </a:ln>
        </p:spPr>
        <p:txBody>
          <a:bodyPr spcFirstLastPara="1" wrap="square" lIns="91425" tIns="45700" rIns="91425" bIns="45700" anchor="t" anchorCtr="0">
            <a:normAutofit/>
          </a:bodyPr>
          <a:lstStyle>
            <a:lvl1pPr marL="342900" lvl="0" indent="-171450" algn="r">
              <a:lnSpc>
                <a:spcPct val="90000"/>
              </a:lnSpc>
              <a:spcBef>
                <a:spcPts val="750"/>
              </a:spcBef>
              <a:spcAft>
                <a:spcPts val="0"/>
              </a:spcAft>
              <a:buClr>
                <a:srgbClr val="595959"/>
              </a:buClr>
              <a:buSzPts val="1800"/>
              <a:buNone/>
              <a:defRPr sz="1600">
                <a:solidFill>
                  <a:schemeClr val="tx1">
                    <a:lumMod val="75000"/>
                    <a:lumOff val="25000"/>
                  </a:schemeClr>
                </a:solidFill>
                <a:latin typeface="Corbel Light" panose="020B0303020204020204" pitchFamily="34" charset="0"/>
              </a:defRPr>
            </a:lvl1pPr>
            <a:lvl2pPr marL="685800" lvl="1" indent="-171450" algn="r">
              <a:lnSpc>
                <a:spcPct val="90000"/>
              </a:lnSpc>
              <a:spcBef>
                <a:spcPts val="900"/>
              </a:spcBef>
              <a:spcAft>
                <a:spcPts val="0"/>
              </a:spcAft>
              <a:buClr>
                <a:srgbClr val="595959"/>
              </a:buClr>
              <a:buSzPts val="2400"/>
              <a:buNone/>
              <a:defRPr/>
            </a:lvl2pPr>
            <a:lvl3pPr marL="1028700" lvl="2" indent="-171450" algn="r">
              <a:lnSpc>
                <a:spcPct val="90000"/>
              </a:lnSpc>
              <a:spcBef>
                <a:spcPts val="900"/>
              </a:spcBef>
              <a:spcAft>
                <a:spcPts val="0"/>
              </a:spcAft>
              <a:buClr>
                <a:srgbClr val="595959"/>
              </a:buClr>
              <a:buSzPts val="2000"/>
              <a:buNone/>
              <a:defRPr/>
            </a:lvl3pPr>
            <a:lvl4pPr marL="1371600" lvl="3" indent="-171450" algn="r">
              <a:lnSpc>
                <a:spcPct val="90000"/>
              </a:lnSpc>
              <a:spcBef>
                <a:spcPts val="900"/>
              </a:spcBef>
              <a:spcAft>
                <a:spcPts val="0"/>
              </a:spcAft>
              <a:buClr>
                <a:srgbClr val="595959"/>
              </a:buClr>
              <a:buSzPts val="1800"/>
              <a:buNone/>
              <a:defRPr/>
            </a:lvl4pPr>
            <a:lvl5pPr marL="1714500" lvl="4" indent="-171450" algn="r">
              <a:lnSpc>
                <a:spcPct val="90000"/>
              </a:lnSpc>
              <a:spcBef>
                <a:spcPts val="900"/>
              </a:spcBef>
              <a:spcAft>
                <a:spcPts val="0"/>
              </a:spcAft>
              <a:buClr>
                <a:srgbClr val="595959"/>
              </a:buClr>
              <a:buSzPts val="1800"/>
              <a:buNone/>
              <a:defRPr/>
            </a:lvl5pPr>
            <a:lvl6pPr marL="2057400" lvl="5" indent="-257175" algn="l">
              <a:lnSpc>
                <a:spcPct val="90000"/>
              </a:lnSpc>
              <a:spcBef>
                <a:spcPts val="900"/>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custDataLst>
      <p:tags r:id="rId1"/>
    </p:custDataLst>
    <p:extLst>
      <p:ext uri="{BB962C8B-B14F-4D97-AF65-F5344CB8AC3E}">
        <p14:creationId xmlns:p14="http://schemas.microsoft.com/office/powerpoint/2010/main" val="177668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61"/>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C68897F-A6A9-4CFD-AE19-C768C9122ACB}"/>
              </a:ext>
            </a:extLst>
          </p:cNvPr>
          <p:cNvSpPr>
            <a:spLocks noGrp="1"/>
          </p:cNvSpPr>
          <p:nvPr>
            <p:ph type="pic" sz="quarter" idx="10"/>
          </p:nvPr>
        </p:nvSpPr>
        <p:spPr>
          <a:xfrm>
            <a:off x="4705350" y="0"/>
            <a:ext cx="4438650" cy="5143500"/>
          </a:xfrm>
          <a:prstGeom prst="rect">
            <a:avLst/>
          </a:prstGeom>
        </p:spPr>
        <p:txBody>
          <a:bodyPr/>
          <a:lstStyle>
            <a:lvl1pPr>
              <a:defRPr>
                <a:latin typeface="Corbel Light" panose="020B0303020204020204" pitchFamily="34" charset="0"/>
              </a:defRPr>
            </a:lvl1pPr>
          </a:lstStyle>
          <a:p>
            <a:endParaRPr lang="en-US" dirty="0"/>
          </a:p>
        </p:txBody>
      </p:sp>
      <p:sp>
        <p:nvSpPr>
          <p:cNvPr id="5" name="Google Shape;29;p5">
            <a:extLst>
              <a:ext uri="{FF2B5EF4-FFF2-40B4-BE49-F238E27FC236}">
                <a16:creationId xmlns:a16="http://schemas.microsoft.com/office/drawing/2014/main" id="{2C291EA1-5008-4136-94C5-20ADBBCD0919}"/>
              </a:ext>
            </a:extLst>
          </p:cNvPr>
          <p:cNvSpPr txBox="1">
            <a:spLocks noGrp="1"/>
          </p:cNvSpPr>
          <p:nvPr>
            <p:ph type="title" hasCustomPrompt="1"/>
          </p:nvPr>
        </p:nvSpPr>
        <p:spPr>
          <a:xfrm>
            <a:off x="363341" y="273104"/>
            <a:ext cx="4075438" cy="82107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Font typeface="Lora"/>
              <a:buNone/>
              <a:defRPr sz="3600" b="0">
                <a:solidFill>
                  <a:schemeClr val="tx1">
                    <a:lumMod val="85000"/>
                    <a:lumOff val="15000"/>
                  </a:schemeClr>
                </a:solidFill>
                <a:latin typeface="Franklin Gothic Heavy" panose="020B0903020102020204" pitchFamily="34" charset="0"/>
                <a:ea typeface="Franklin Gothic Heavy" panose="020B0903020102020204" pitchFamily="34" charset="0"/>
                <a:cs typeface="Franklin Gothic Heavy" panose="020B0903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r>
              <a:rPr lang="en-US"/>
              <a:t>title</a:t>
            </a:r>
            <a:endParaRPr/>
          </a:p>
        </p:txBody>
      </p:sp>
      <p:sp>
        <p:nvSpPr>
          <p:cNvPr id="6" name="Google Shape;43;p7">
            <a:extLst>
              <a:ext uri="{FF2B5EF4-FFF2-40B4-BE49-F238E27FC236}">
                <a16:creationId xmlns:a16="http://schemas.microsoft.com/office/drawing/2014/main" id="{293E2F6D-DBB6-4DB5-97FA-0AA87B3AF280}"/>
              </a:ext>
            </a:extLst>
          </p:cNvPr>
          <p:cNvSpPr txBox="1">
            <a:spLocks noGrp="1"/>
          </p:cNvSpPr>
          <p:nvPr>
            <p:ph type="body" idx="1"/>
          </p:nvPr>
        </p:nvSpPr>
        <p:spPr>
          <a:xfrm>
            <a:off x="363341" y="1254412"/>
            <a:ext cx="4075438" cy="3423545"/>
          </a:xfrm>
          <a:prstGeom prst="rect">
            <a:avLst/>
          </a:prstGeom>
        </p:spPr>
        <p:txBody>
          <a:bodyPr spcFirstLastPara="1" wrap="square" lIns="91425" tIns="91425" rIns="91425" bIns="91425" anchor="t" anchorCtr="0">
            <a:noAutofit/>
          </a:bodyPr>
          <a:lstStyle>
            <a:lvl1pPr marL="0" lvl="0" indent="0" algn="r" rtl="0">
              <a:spcBef>
                <a:spcPts val="0"/>
              </a:spcBef>
              <a:spcAft>
                <a:spcPts val="0"/>
              </a:spcAft>
              <a:buSzPts val="1800"/>
              <a:buNone/>
              <a:defRPr sz="1600">
                <a:solidFill>
                  <a:schemeClr val="tx1">
                    <a:lumMod val="75000"/>
                    <a:lumOff val="25000"/>
                  </a:schemeClr>
                </a:solidFill>
                <a:latin typeface="Corbel Light" panose="020B030302020402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ustDataLst>
      <p:tags r:id="rId1"/>
    </p:custDataLst>
    <p:extLst>
      <p:ext uri="{BB962C8B-B14F-4D97-AF65-F5344CB8AC3E}">
        <p14:creationId xmlns:p14="http://schemas.microsoft.com/office/powerpoint/2010/main" val="1789554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0387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3"/>
        <p:cNvGrpSpPr/>
        <p:nvPr/>
      </p:nvGrpSpPr>
      <p:grpSpPr>
        <a:xfrm>
          <a:off x="0" y="0"/>
          <a:ext cx="0" cy="0"/>
          <a:chOff x="0" y="0"/>
          <a:chExt cx="0" cy="0"/>
        </a:xfrm>
      </p:grpSpPr>
      <p:sp>
        <p:nvSpPr>
          <p:cNvPr id="17" name="Google Shape;17;p3"/>
          <p:cNvSpPr txBox="1">
            <a:spLocks noGrp="1"/>
          </p:cNvSpPr>
          <p:nvPr>
            <p:ph type="ctrTitle"/>
          </p:nvPr>
        </p:nvSpPr>
        <p:spPr>
          <a:xfrm>
            <a:off x="1059379" y="904806"/>
            <a:ext cx="5591399" cy="1760792"/>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400" spc="0" baseline="0">
                <a:solidFill>
                  <a:schemeClr val="tx1"/>
                </a:solidFill>
                <a:latin typeface="Arial Black" panose="020B0A040201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 name="Text Placeholder 2">
            <a:extLst>
              <a:ext uri="{FF2B5EF4-FFF2-40B4-BE49-F238E27FC236}">
                <a16:creationId xmlns:a16="http://schemas.microsoft.com/office/drawing/2014/main" id="{9DCF5019-5C32-478D-982D-2FA810016FE9}"/>
              </a:ext>
            </a:extLst>
          </p:cNvPr>
          <p:cNvSpPr>
            <a:spLocks noGrp="1"/>
          </p:cNvSpPr>
          <p:nvPr>
            <p:ph type="body" sz="quarter" idx="10" hasCustomPrompt="1"/>
          </p:nvPr>
        </p:nvSpPr>
        <p:spPr>
          <a:xfrm>
            <a:off x="1059603" y="2665598"/>
            <a:ext cx="5591175" cy="1479550"/>
          </a:xfrm>
          <a:prstGeom prst="rect">
            <a:avLst/>
          </a:prstGeom>
        </p:spPr>
        <p:txBody>
          <a:bodyPr/>
          <a:lstStyle>
            <a:lvl1pPr>
              <a:defRPr sz="2000">
                <a:solidFill>
                  <a:schemeClr val="tx1">
                    <a:lumMod val="75000"/>
                    <a:lumOff val="25000"/>
                  </a:schemeClr>
                </a:solidFill>
                <a:latin typeface="Corbel Light" panose="020B0303020204020204" pitchFamily="34" charset="0"/>
              </a:defRPr>
            </a:lvl1pPr>
          </a:lstStyle>
          <a:p>
            <a:pPr lvl="0"/>
            <a:r>
              <a:rPr lang="en-US"/>
              <a:t>Click to enter text</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776038" y="591040"/>
            <a:ext cx="7044662" cy="821073"/>
          </a:xfrm>
          <a:prstGeom prst="rect">
            <a:avLst/>
          </a:prstGeom>
        </p:spPr>
        <p:txBody>
          <a:bodyPr spcFirstLastPara="1" wrap="square" lIns="91425" tIns="91425" rIns="91425" bIns="91425" anchor="ctr" anchorCtr="0">
            <a:noAutofit/>
          </a:bodyPr>
          <a:lstStyle>
            <a:lvl1pPr marL="0" lvl="0" rtl="0">
              <a:spcBef>
                <a:spcPts val="0"/>
              </a:spcBef>
              <a:spcAft>
                <a:spcPts val="0"/>
              </a:spcAft>
              <a:buSzPts val="2000"/>
              <a:buFont typeface="Lora"/>
              <a:buNone/>
              <a:defRPr sz="3600" b="0" spc="0" baseline="0">
                <a:solidFill>
                  <a:schemeClr val="tx1"/>
                </a:solidFill>
                <a:latin typeface="Arial Black" panose="020B0A04020102020204" pitchFamily="34" charset="0"/>
                <a:ea typeface="Arial Black" panose="020B0A04020102020204" pitchFamily="34" charset="0"/>
                <a:cs typeface="Arial Black" panose="020B0A04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782344" y="1507426"/>
            <a:ext cx="7038355" cy="3112200"/>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rgbClr val="FFCD00"/>
              </a:buClr>
              <a:buSzPts val="2400"/>
              <a:buFont typeface="Quattrocento Sans"/>
              <a:buNone/>
              <a:defRPr sz="1800">
                <a:solidFill>
                  <a:schemeClr val="tx1">
                    <a:lumMod val="75000"/>
                    <a:lumOff val="25000"/>
                  </a:schemeClr>
                </a:solidFill>
                <a:latin typeface="Corbel Light" panose="020B0303020204020204" pitchFamily="34" charset="0"/>
                <a:ea typeface="Corbel Light" panose="020B0303020204020204" pitchFamily="34" charset="0"/>
                <a:cs typeface="Corbel Light" panose="020B0303020204020204" pitchFamily="34" charset="0"/>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33"/>
        <p:cNvGrpSpPr/>
        <p:nvPr/>
      </p:nvGrpSpPr>
      <p:grpSpPr>
        <a:xfrm>
          <a:off x="0" y="0"/>
          <a:ext cx="0" cy="0"/>
          <a:chOff x="0" y="0"/>
          <a:chExt cx="0" cy="0"/>
        </a:xfrm>
      </p:grpSpPr>
      <p:sp>
        <p:nvSpPr>
          <p:cNvPr id="3" name="Text Placeholder 2">
            <a:extLst>
              <a:ext uri="{FF2B5EF4-FFF2-40B4-BE49-F238E27FC236}">
                <a16:creationId xmlns:a16="http://schemas.microsoft.com/office/drawing/2014/main" id="{3A176F6B-1CE9-43CF-94C9-F5AE2DAF5852}"/>
              </a:ext>
            </a:extLst>
          </p:cNvPr>
          <p:cNvSpPr>
            <a:spLocks noGrp="1"/>
          </p:cNvSpPr>
          <p:nvPr>
            <p:ph type="body" sz="quarter" idx="10" hasCustomPrompt="1"/>
          </p:nvPr>
        </p:nvSpPr>
        <p:spPr>
          <a:xfrm>
            <a:off x="788969" y="1540173"/>
            <a:ext cx="3334914" cy="3325813"/>
          </a:xfrm>
          <a:prstGeom prst="rect">
            <a:avLst/>
          </a:prstGeom>
        </p:spPr>
        <p:txBody>
          <a:bodyPr/>
          <a:lstStyle>
            <a:lvl1pPr>
              <a:defRPr sz="1800">
                <a:solidFill>
                  <a:schemeClr val="tx1">
                    <a:lumMod val="75000"/>
                    <a:lumOff val="25000"/>
                  </a:schemeClr>
                </a:solidFill>
                <a:latin typeface="Corbel Light" panose="020B0303020204020204" pitchFamily="34" charset="0"/>
              </a:defRPr>
            </a:lvl1pPr>
          </a:lstStyle>
          <a:p>
            <a:pPr lvl="0"/>
            <a:r>
              <a:rPr lang="en-US"/>
              <a:t>insert text</a:t>
            </a:r>
          </a:p>
        </p:txBody>
      </p:sp>
      <p:sp>
        <p:nvSpPr>
          <p:cNvPr id="10" name="Text Placeholder 2">
            <a:extLst>
              <a:ext uri="{FF2B5EF4-FFF2-40B4-BE49-F238E27FC236}">
                <a16:creationId xmlns:a16="http://schemas.microsoft.com/office/drawing/2014/main" id="{DEC287BA-437D-4741-9B80-D4653E3F0906}"/>
              </a:ext>
            </a:extLst>
          </p:cNvPr>
          <p:cNvSpPr>
            <a:spLocks noGrp="1"/>
          </p:cNvSpPr>
          <p:nvPr>
            <p:ph type="body" sz="quarter" idx="11" hasCustomPrompt="1"/>
          </p:nvPr>
        </p:nvSpPr>
        <p:spPr>
          <a:xfrm>
            <a:off x="4243370" y="1540173"/>
            <a:ext cx="3577330" cy="3325813"/>
          </a:xfrm>
          <a:prstGeom prst="rect">
            <a:avLst/>
          </a:prstGeom>
        </p:spPr>
        <p:txBody>
          <a:bodyPr/>
          <a:lstStyle>
            <a:lvl1pPr>
              <a:defRPr sz="1800">
                <a:solidFill>
                  <a:schemeClr val="tx1">
                    <a:lumMod val="75000"/>
                    <a:lumOff val="25000"/>
                  </a:schemeClr>
                </a:solidFill>
                <a:latin typeface="Corbel Light" panose="020B0303020204020204" pitchFamily="34" charset="0"/>
              </a:defRPr>
            </a:lvl1pPr>
          </a:lstStyle>
          <a:p>
            <a:pPr lvl="0"/>
            <a:r>
              <a:rPr lang="en-US"/>
              <a:t>insert text</a:t>
            </a:r>
          </a:p>
        </p:txBody>
      </p:sp>
      <p:sp>
        <p:nvSpPr>
          <p:cNvPr id="11" name="Google Shape;29;p5">
            <a:extLst>
              <a:ext uri="{FF2B5EF4-FFF2-40B4-BE49-F238E27FC236}">
                <a16:creationId xmlns:a16="http://schemas.microsoft.com/office/drawing/2014/main" id="{FA249D55-36D2-4C72-8A12-72CBA42D94DC}"/>
              </a:ext>
            </a:extLst>
          </p:cNvPr>
          <p:cNvSpPr txBox="1">
            <a:spLocks noGrp="1"/>
          </p:cNvSpPr>
          <p:nvPr>
            <p:ph type="title"/>
          </p:nvPr>
        </p:nvSpPr>
        <p:spPr>
          <a:xfrm>
            <a:off x="782345" y="591040"/>
            <a:ext cx="7038355" cy="821073"/>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3600" b="0" spc="0" baseline="0">
                <a:solidFill>
                  <a:schemeClr val="tx1"/>
                </a:solidFill>
                <a:latin typeface="Arial Black" panose="020B0A04020102020204" pitchFamily="34" charset="0"/>
                <a:ea typeface="Arial Black" panose="020B0A04020102020204" pitchFamily="34" charset="0"/>
                <a:cs typeface="Arial Black" panose="020B0A04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41"/>
        <p:cNvGrpSpPr/>
        <p:nvPr/>
      </p:nvGrpSpPr>
      <p:grpSpPr>
        <a:xfrm>
          <a:off x="0" y="0"/>
          <a:ext cx="0" cy="0"/>
          <a:chOff x="0" y="0"/>
          <a:chExt cx="0" cy="0"/>
        </a:xfrm>
      </p:grpSpPr>
      <p:sp>
        <p:nvSpPr>
          <p:cNvPr id="43" name="Google Shape;43;p7"/>
          <p:cNvSpPr txBox="1">
            <a:spLocks noGrp="1"/>
          </p:cNvSpPr>
          <p:nvPr>
            <p:ph type="body" idx="1"/>
          </p:nvPr>
        </p:nvSpPr>
        <p:spPr>
          <a:xfrm>
            <a:off x="781745" y="1561992"/>
            <a:ext cx="2130552" cy="3122400"/>
          </a:xfrm>
          <a:prstGeom prst="rect">
            <a:avLst/>
          </a:prstGeom>
        </p:spPr>
        <p:txBody>
          <a:bodyPr spcFirstLastPara="1" wrap="square" lIns="91425" tIns="91425" rIns="91425" bIns="91425" anchor="t" anchorCtr="0">
            <a:noAutofit/>
          </a:bodyPr>
          <a:lstStyle>
            <a:lvl1pPr marL="0" lvl="0" indent="0" rtl="0">
              <a:spcBef>
                <a:spcPts val="0"/>
              </a:spcBef>
              <a:spcAft>
                <a:spcPts val="0"/>
              </a:spcAft>
              <a:buSzPts val="1800"/>
              <a:buNone/>
              <a:defRPr sz="1800">
                <a:solidFill>
                  <a:schemeClr val="tx1">
                    <a:lumMod val="75000"/>
                    <a:lumOff val="25000"/>
                  </a:schemeClr>
                </a:solidFill>
                <a:latin typeface="Corbel Light" panose="020B030302020402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235406" y="1561992"/>
            <a:ext cx="2130552" cy="3122400"/>
          </a:xfrm>
          <a:prstGeom prst="rect">
            <a:avLst/>
          </a:prstGeom>
        </p:spPr>
        <p:txBody>
          <a:bodyPr spcFirstLastPara="1" wrap="square" lIns="91425" tIns="91425" rIns="91425" bIns="91425" anchor="t" anchorCtr="0">
            <a:noAutofit/>
          </a:bodyPr>
          <a:lstStyle>
            <a:lvl1pPr marL="0" lvl="0" indent="0" rtl="0">
              <a:spcBef>
                <a:spcPts val="0"/>
              </a:spcBef>
              <a:spcAft>
                <a:spcPts val="0"/>
              </a:spcAft>
              <a:buSzPts val="1800"/>
              <a:buNone/>
              <a:defRPr sz="1800">
                <a:solidFill>
                  <a:schemeClr val="tx1">
                    <a:lumMod val="75000"/>
                    <a:lumOff val="25000"/>
                  </a:schemeClr>
                </a:solidFill>
                <a:latin typeface="Corbel Light" panose="020B030302020402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5689068" y="1561992"/>
            <a:ext cx="2131632" cy="3122400"/>
          </a:xfrm>
          <a:prstGeom prst="rect">
            <a:avLst/>
          </a:prstGeom>
        </p:spPr>
        <p:txBody>
          <a:bodyPr spcFirstLastPara="1" wrap="square" lIns="91425" tIns="91425" rIns="91425" bIns="91425" anchor="t" anchorCtr="0">
            <a:noAutofit/>
          </a:bodyPr>
          <a:lstStyle>
            <a:lvl1pPr marL="0" lvl="0" indent="0" rtl="0">
              <a:spcBef>
                <a:spcPts val="0"/>
              </a:spcBef>
              <a:spcAft>
                <a:spcPts val="0"/>
              </a:spcAft>
              <a:buSzPts val="1800"/>
              <a:buNone/>
              <a:defRPr sz="1800">
                <a:solidFill>
                  <a:schemeClr val="tx1">
                    <a:lumMod val="75000"/>
                    <a:lumOff val="25000"/>
                  </a:schemeClr>
                </a:solidFill>
                <a:latin typeface="Corbel Light" panose="020B0303020204020204" pitchFamily="34" charset="0"/>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9" name="Google Shape;29;p5">
            <a:extLst>
              <a:ext uri="{FF2B5EF4-FFF2-40B4-BE49-F238E27FC236}">
                <a16:creationId xmlns:a16="http://schemas.microsoft.com/office/drawing/2014/main" id="{829ABCF8-D549-4C74-B197-7034651C72AB}"/>
              </a:ext>
            </a:extLst>
          </p:cNvPr>
          <p:cNvSpPr txBox="1">
            <a:spLocks noGrp="1"/>
          </p:cNvSpPr>
          <p:nvPr>
            <p:ph type="title"/>
          </p:nvPr>
        </p:nvSpPr>
        <p:spPr>
          <a:xfrm>
            <a:off x="782345" y="591040"/>
            <a:ext cx="7038355" cy="821073"/>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3600" b="0" spc="0" baseline="0">
                <a:solidFill>
                  <a:schemeClr val="tx1"/>
                </a:solidFill>
                <a:latin typeface="Arial Black" panose="020B0A04020102020204" pitchFamily="34" charset="0"/>
                <a:ea typeface="Arial Black" panose="020B0A04020102020204" pitchFamily="34" charset="0"/>
                <a:cs typeface="Arial Black" panose="020B0A04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3" name="Text Placeholder 2">
            <a:extLst>
              <a:ext uri="{FF2B5EF4-FFF2-40B4-BE49-F238E27FC236}">
                <a16:creationId xmlns:a16="http://schemas.microsoft.com/office/drawing/2014/main" id="{D0D60D92-3F5D-4714-BC8F-5B481CD3DC57}"/>
              </a:ext>
            </a:extLst>
          </p:cNvPr>
          <p:cNvSpPr>
            <a:spLocks noGrp="1"/>
          </p:cNvSpPr>
          <p:nvPr>
            <p:ph type="body" sz="quarter" idx="10" hasCustomPrompt="1"/>
          </p:nvPr>
        </p:nvSpPr>
        <p:spPr>
          <a:xfrm>
            <a:off x="631825" y="638175"/>
            <a:ext cx="7880350" cy="1780506"/>
          </a:xfrm>
          <a:prstGeom prst="rect">
            <a:avLst/>
          </a:prstGeom>
        </p:spPr>
        <p:txBody>
          <a:bodyPr anchor="ctr"/>
          <a:lstStyle>
            <a:lvl1pPr algn="ctr">
              <a:defRPr sz="6000">
                <a:solidFill>
                  <a:schemeClr val="tx1">
                    <a:lumMod val="85000"/>
                    <a:lumOff val="15000"/>
                  </a:schemeClr>
                </a:solidFill>
                <a:latin typeface="Franklin Gothic Heavy" panose="020B0903020102020204" pitchFamily="34" charset="0"/>
              </a:defRPr>
            </a:lvl1pPr>
          </a:lstStyle>
          <a:p>
            <a:pPr lvl="0"/>
            <a:r>
              <a:rPr lang="en-US"/>
              <a:t>Click to enter title</a:t>
            </a:r>
          </a:p>
        </p:txBody>
      </p:sp>
      <p:sp>
        <p:nvSpPr>
          <p:cNvPr id="5" name="Text Placeholder 4">
            <a:extLst>
              <a:ext uri="{FF2B5EF4-FFF2-40B4-BE49-F238E27FC236}">
                <a16:creationId xmlns:a16="http://schemas.microsoft.com/office/drawing/2014/main" id="{7471102E-5334-4BFD-AE8A-4BAA18ABFF36}"/>
              </a:ext>
            </a:extLst>
          </p:cNvPr>
          <p:cNvSpPr>
            <a:spLocks noGrp="1"/>
          </p:cNvSpPr>
          <p:nvPr>
            <p:ph type="body" sz="quarter" idx="11" hasCustomPrompt="1"/>
          </p:nvPr>
        </p:nvSpPr>
        <p:spPr>
          <a:xfrm>
            <a:off x="631825" y="2423443"/>
            <a:ext cx="7880350" cy="684213"/>
          </a:xfrm>
          <a:prstGeom prst="rect">
            <a:avLst/>
          </a:prstGeom>
        </p:spPr>
        <p:txBody>
          <a:bodyPr anchor="ctr"/>
          <a:lstStyle>
            <a:lvl1pPr algn="ctr">
              <a:defRPr sz="2000">
                <a:solidFill>
                  <a:schemeClr val="tx1">
                    <a:lumMod val="75000"/>
                    <a:lumOff val="25000"/>
                  </a:schemeClr>
                </a:solidFill>
                <a:latin typeface="Corbel Light" panose="020B0303020204020204" pitchFamily="34" charset="0"/>
              </a:defRPr>
            </a:lvl1pPr>
          </a:lstStyle>
          <a:p>
            <a:pPr lvl="0"/>
            <a:r>
              <a:rPr lang="en-US"/>
              <a:t>enter subtitle</a:t>
            </a:r>
          </a:p>
        </p:txBody>
      </p:sp>
    </p:spTree>
    <p:custDataLst>
      <p:tags r:id="rId1"/>
    </p:custDataLst>
    <p:extLst>
      <p:ext uri="{BB962C8B-B14F-4D97-AF65-F5344CB8AC3E}">
        <p14:creationId xmlns:p14="http://schemas.microsoft.com/office/powerpoint/2010/main" val="13377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782344" y="591040"/>
            <a:ext cx="7038355" cy="821073"/>
          </a:xfrm>
          <a:prstGeom prst="rect">
            <a:avLst/>
          </a:prstGeom>
        </p:spPr>
        <p:txBody>
          <a:bodyPr spcFirstLastPara="1" wrap="square" lIns="91425" tIns="91425" rIns="91425" bIns="91425" anchor="ctr" anchorCtr="0">
            <a:noAutofit/>
          </a:bodyPr>
          <a:lstStyle>
            <a:lvl1pPr marL="0" lvl="0" rtl="0">
              <a:spcBef>
                <a:spcPts val="0"/>
              </a:spcBef>
              <a:spcAft>
                <a:spcPts val="0"/>
              </a:spcAft>
              <a:buSzPts val="2000"/>
              <a:buFont typeface="Lora"/>
              <a:buNone/>
              <a:defRPr sz="3600" b="0">
                <a:solidFill>
                  <a:schemeClr val="tx1">
                    <a:lumMod val="85000"/>
                    <a:lumOff val="15000"/>
                  </a:schemeClr>
                </a:solidFill>
                <a:latin typeface="Franklin Gothic Heavy" panose="020B0903020102020204" pitchFamily="34" charset="0"/>
                <a:ea typeface="Franklin Gothic Heavy" panose="020B0903020102020204" pitchFamily="34" charset="0"/>
                <a:cs typeface="Franklin Gothic Heavy" panose="020B0903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782344" y="1507426"/>
            <a:ext cx="7038355" cy="3112200"/>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rgbClr val="FFCD00"/>
              </a:buClr>
              <a:buSzPts val="2400"/>
              <a:buFont typeface="Quattrocento Sans"/>
              <a:buNone/>
              <a:defRPr sz="1600">
                <a:solidFill>
                  <a:schemeClr val="tx1">
                    <a:lumMod val="75000"/>
                    <a:lumOff val="25000"/>
                  </a:schemeClr>
                </a:solidFill>
                <a:latin typeface="Corbel Light" panose="020B0303020204020204" pitchFamily="34" charset="0"/>
                <a:ea typeface="Corbel Light" panose="020B0303020204020204" pitchFamily="34" charset="0"/>
                <a:cs typeface="Corbel Light" panose="020B0303020204020204" pitchFamily="34" charset="0"/>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Tree>
    <p:custDataLst>
      <p:tags r:id="rId1"/>
    </p:custDataLst>
    <p:extLst>
      <p:ext uri="{BB962C8B-B14F-4D97-AF65-F5344CB8AC3E}">
        <p14:creationId xmlns:p14="http://schemas.microsoft.com/office/powerpoint/2010/main" val="44043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userDrawn="1">
  <p:cSld name="Title + 2 columns">
    <p:spTree>
      <p:nvGrpSpPr>
        <p:cNvPr id="1" name="Shape 33"/>
        <p:cNvGrpSpPr/>
        <p:nvPr/>
      </p:nvGrpSpPr>
      <p:grpSpPr>
        <a:xfrm>
          <a:off x="0" y="0"/>
          <a:ext cx="0" cy="0"/>
          <a:chOff x="0" y="0"/>
          <a:chExt cx="0" cy="0"/>
        </a:xfrm>
      </p:grpSpPr>
      <p:sp>
        <p:nvSpPr>
          <p:cNvPr id="3" name="Text Placeholder 2">
            <a:extLst>
              <a:ext uri="{FF2B5EF4-FFF2-40B4-BE49-F238E27FC236}">
                <a16:creationId xmlns:a16="http://schemas.microsoft.com/office/drawing/2014/main" id="{3A176F6B-1CE9-43CF-94C9-F5AE2DAF5852}"/>
              </a:ext>
            </a:extLst>
          </p:cNvPr>
          <p:cNvSpPr>
            <a:spLocks noGrp="1"/>
          </p:cNvSpPr>
          <p:nvPr>
            <p:ph type="body" sz="quarter" idx="10" hasCustomPrompt="1"/>
          </p:nvPr>
        </p:nvSpPr>
        <p:spPr>
          <a:xfrm>
            <a:off x="788969" y="1540173"/>
            <a:ext cx="3334914" cy="3325813"/>
          </a:xfrm>
          <a:prstGeom prst="rect">
            <a:avLst/>
          </a:prstGeom>
        </p:spPr>
        <p:txBody>
          <a:bodyPr/>
          <a:lstStyle>
            <a:lvl1pPr>
              <a:defRPr sz="1600">
                <a:solidFill>
                  <a:schemeClr val="tx1">
                    <a:lumMod val="75000"/>
                    <a:lumOff val="25000"/>
                  </a:schemeClr>
                </a:solidFill>
                <a:latin typeface="Corbel Light" panose="020B0303020204020204" pitchFamily="34" charset="0"/>
              </a:defRPr>
            </a:lvl1pPr>
          </a:lstStyle>
          <a:p>
            <a:pPr lvl="0"/>
            <a:r>
              <a:rPr lang="en-US"/>
              <a:t>insert text</a:t>
            </a:r>
          </a:p>
        </p:txBody>
      </p:sp>
      <p:sp>
        <p:nvSpPr>
          <p:cNvPr id="10" name="Text Placeholder 2">
            <a:extLst>
              <a:ext uri="{FF2B5EF4-FFF2-40B4-BE49-F238E27FC236}">
                <a16:creationId xmlns:a16="http://schemas.microsoft.com/office/drawing/2014/main" id="{DEC287BA-437D-4741-9B80-D4653E3F0906}"/>
              </a:ext>
            </a:extLst>
          </p:cNvPr>
          <p:cNvSpPr>
            <a:spLocks noGrp="1"/>
          </p:cNvSpPr>
          <p:nvPr>
            <p:ph type="body" sz="quarter" idx="11" hasCustomPrompt="1"/>
          </p:nvPr>
        </p:nvSpPr>
        <p:spPr>
          <a:xfrm>
            <a:off x="4243370" y="1540173"/>
            <a:ext cx="3577330" cy="3325813"/>
          </a:xfrm>
          <a:prstGeom prst="rect">
            <a:avLst/>
          </a:prstGeom>
        </p:spPr>
        <p:txBody>
          <a:bodyPr/>
          <a:lstStyle>
            <a:lvl1pPr>
              <a:defRPr sz="1600">
                <a:solidFill>
                  <a:schemeClr val="tx1">
                    <a:lumMod val="75000"/>
                    <a:lumOff val="25000"/>
                  </a:schemeClr>
                </a:solidFill>
                <a:latin typeface="Corbel Light" panose="020B0303020204020204" pitchFamily="34" charset="0"/>
              </a:defRPr>
            </a:lvl1pPr>
          </a:lstStyle>
          <a:p>
            <a:pPr lvl="0"/>
            <a:r>
              <a:rPr lang="en-US"/>
              <a:t>insert text</a:t>
            </a:r>
          </a:p>
        </p:txBody>
      </p:sp>
      <p:sp>
        <p:nvSpPr>
          <p:cNvPr id="11" name="Google Shape;29;p5">
            <a:extLst>
              <a:ext uri="{FF2B5EF4-FFF2-40B4-BE49-F238E27FC236}">
                <a16:creationId xmlns:a16="http://schemas.microsoft.com/office/drawing/2014/main" id="{FA249D55-36D2-4C72-8A12-72CBA42D94DC}"/>
              </a:ext>
            </a:extLst>
          </p:cNvPr>
          <p:cNvSpPr txBox="1">
            <a:spLocks noGrp="1"/>
          </p:cNvSpPr>
          <p:nvPr>
            <p:ph type="title"/>
          </p:nvPr>
        </p:nvSpPr>
        <p:spPr>
          <a:xfrm>
            <a:off x="782345" y="591040"/>
            <a:ext cx="7038355" cy="821073"/>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3600" b="0">
                <a:solidFill>
                  <a:schemeClr val="tx1">
                    <a:lumMod val="85000"/>
                    <a:lumOff val="15000"/>
                  </a:schemeClr>
                </a:solidFill>
                <a:latin typeface="Franklin Gothic Heavy" panose="020B0903020102020204" pitchFamily="34" charset="0"/>
                <a:ea typeface="Franklin Gothic Heavy" panose="020B0903020102020204" pitchFamily="34" charset="0"/>
                <a:cs typeface="Franklin Gothic Heavy" panose="020B0903020102020204" pitchFamily="34" charset="0"/>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Tree>
    <p:custDataLst>
      <p:tags r:id="rId1"/>
    </p:custDataLst>
    <p:extLst>
      <p:ext uri="{BB962C8B-B14F-4D97-AF65-F5344CB8AC3E}">
        <p14:creationId xmlns:p14="http://schemas.microsoft.com/office/powerpoint/2010/main" val="177034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ustDataLst>
      <p:tags r:id="rId8"/>
    </p:custDataLst>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oudy Stout" panose="0202090407030B020401" pitchFamily="18" charset="0"/>
          <a:ea typeface="Goudy Stout" panose="0202090407030B020401"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ustDataLst>
      <p:tags r:id="rId9"/>
    </p:custDataLst>
    <p:extLst>
      <p:ext uri="{BB962C8B-B14F-4D97-AF65-F5344CB8AC3E}">
        <p14:creationId xmlns:p14="http://schemas.microsoft.com/office/powerpoint/2010/main" val="584009479"/>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oudy Stout" panose="0202090407030B020401" pitchFamily="18" charset="0"/>
          <a:ea typeface="Goudy Stout" panose="0202090407030B020401"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jf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6.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59.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Text Placeholder 8">
            <a:extLst>
              <a:ext uri="{FF2B5EF4-FFF2-40B4-BE49-F238E27FC236}">
                <a16:creationId xmlns:a16="http://schemas.microsoft.com/office/drawing/2014/main" id="{C96B61D9-92DD-41AD-9B98-3F7A74EA1E7E}"/>
              </a:ext>
            </a:extLst>
          </p:cNvPr>
          <p:cNvSpPr>
            <a:spLocks noGrp="1"/>
          </p:cNvSpPr>
          <p:nvPr>
            <p:ph type="body" sz="quarter" idx="4294967295"/>
          </p:nvPr>
        </p:nvSpPr>
        <p:spPr>
          <a:xfrm>
            <a:off x="2793740" y="862012"/>
            <a:ext cx="5722937" cy="2692525"/>
          </a:xfrm>
          <a:prstGeom prst="rect">
            <a:avLst/>
          </a:prstGeom>
        </p:spPr>
        <p:txBody>
          <a:bodyPr anchor="ctr"/>
          <a:lstStyle/>
          <a:p>
            <a:pPr algn="r"/>
            <a:r>
              <a:rPr lang="en-US" sz="4000">
                <a:latin typeface="Arial Black" panose="020B0A04020102020204" pitchFamily="34" charset="0"/>
              </a:rPr>
              <a:t>Providing</a:t>
            </a:r>
            <a:r>
              <a:rPr lang="en-US" sz="4000" dirty="0">
                <a:latin typeface="Arial Black" panose="020B0A04020102020204" pitchFamily="34" charset="0"/>
              </a:rPr>
              <a:t>/Linking to Needed </a:t>
            </a:r>
            <a:r>
              <a:rPr lang="en-US" sz="4000">
                <a:latin typeface="Arial Black" panose="020B0A04020102020204" pitchFamily="34" charset="0"/>
              </a:rPr>
              <a:t>Supports &amp; </a:t>
            </a:r>
            <a:r>
              <a:rPr lang="en-US" sz="4000" dirty="0">
                <a:latin typeface="Arial Black" panose="020B0A04020102020204" pitchFamily="34" charset="0"/>
              </a:rPr>
              <a:t>Services</a:t>
            </a:r>
          </a:p>
        </p:txBody>
      </p:sp>
      <p:grpSp>
        <p:nvGrpSpPr>
          <p:cNvPr id="11" name="Group 10">
            <a:extLst>
              <a:ext uri="{FF2B5EF4-FFF2-40B4-BE49-F238E27FC236}">
                <a16:creationId xmlns:a16="http://schemas.microsoft.com/office/drawing/2014/main" id="{983E1532-CBE6-4299-AB81-888A2FD98106}"/>
              </a:ext>
            </a:extLst>
          </p:cNvPr>
          <p:cNvGrpSpPr/>
          <p:nvPr/>
        </p:nvGrpSpPr>
        <p:grpSpPr>
          <a:xfrm>
            <a:off x="564493" y="1949914"/>
            <a:ext cx="1803257" cy="2874500"/>
            <a:chOff x="1527238" y="1787899"/>
            <a:chExt cx="1747213" cy="2939626"/>
          </a:xfrm>
        </p:grpSpPr>
        <p:grpSp>
          <p:nvGrpSpPr>
            <p:cNvPr id="10" name="Group 9">
              <a:extLst>
                <a:ext uri="{FF2B5EF4-FFF2-40B4-BE49-F238E27FC236}">
                  <a16:creationId xmlns:a16="http://schemas.microsoft.com/office/drawing/2014/main" id="{03160E21-E261-41FC-B6AD-F92A2B8FABB9}"/>
                </a:ext>
              </a:extLst>
            </p:cNvPr>
            <p:cNvGrpSpPr/>
            <p:nvPr/>
          </p:nvGrpSpPr>
          <p:grpSpPr>
            <a:xfrm flipH="1">
              <a:off x="1527238" y="2284496"/>
              <a:ext cx="1747213" cy="2443029"/>
              <a:chOff x="6420599" y="2469269"/>
              <a:chExt cx="1747213" cy="2443029"/>
            </a:xfrm>
          </p:grpSpPr>
          <p:pic>
            <p:nvPicPr>
              <p:cNvPr id="29" name="Picture 28">
                <a:extLst>
                  <a:ext uri="{FF2B5EF4-FFF2-40B4-BE49-F238E27FC236}">
                    <a16:creationId xmlns:a16="http://schemas.microsoft.com/office/drawing/2014/main" id="{29252FDF-5506-4B03-89EF-D44FF1A03E0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flipH="1">
                <a:off x="6545031" y="3702623"/>
                <a:ext cx="1404570" cy="1209675"/>
              </a:xfrm>
              <a:prstGeom prst="rect">
                <a:avLst/>
              </a:prstGeom>
              <a:effectLst>
                <a:reflection blurRad="6350" stA="52000" endA="300" endPos="35000" dir="5400000" sy="-100000" algn="bl" rotWithShape="0"/>
              </a:effectLst>
            </p:spPr>
          </p:pic>
          <p:pic>
            <p:nvPicPr>
              <p:cNvPr id="30" name="Picture 29">
                <a:extLst>
                  <a:ext uri="{FF2B5EF4-FFF2-40B4-BE49-F238E27FC236}">
                    <a16:creationId xmlns:a16="http://schemas.microsoft.com/office/drawing/2014/main" id="{C5EC23AB-E214-4509-A23F-C247D78C0FC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059103" y="2988040"/>
                <a:ext cx="984536" cy="745952"/>
              </a:xfrm>
              <a:prstGeom prst="rect">
                <a:avLst/>
              </a:prstGeom>
            </p:spPr>
          </p:pic>
          <p:pic>
            <p:nvPicPr>
              <p:cNvPr id="42" name="Picture 41">
                <a:extLst>
                  <a:ext uri="{FF2B5EF4-FFF2-40B4-BE49-F238E27FC236}">
                    <a16:creationId xmlns:a16="http://schemas.microsoft.com/office/drawing/2014/main" id="{139C0455-717D-4431-9F16-DAEB0BF717F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20561939" flipH="1">
                <a:off x="6420599" y="2469269"/>
                <a:ext cx="671304" cy="1063074"/>
              </a:xfrm>
              <a:prstGeom prst="rect">
                <a:avLst/>
              </a:prstGeom>
            </p:spPr>
          </p:pic>
          <p:grpSp>
            <p:nvGrpSpPr>
              <p:cNvPr id="43" name="Group 42">
                <a:extLst>
                  <a:ext uri="{FF2B5EF4-FFF2-40B4-BE49-F238E27FC236}">
                    <a16:creationId xmlns:a16="http://schemas.microsoft.com/office/drawing/2014/main" id="{C0F6AD64-0C8C-4F88-B644-1CDA3A7EEE7D}"/>
                  </a:ext>
                </a:extLst>
              </p:cNvPr>
              <p:cNvGrpSpPr/>
              <p:nvPr/>
            </p:nvGrpSpPr>
            <p:grpSpPr>
              <a:xfrm rot="1896884" flipH="1">
                <a:off x="7283461" y="3200601"/>
                <a:ext cx="884351" cy="631386"/>
                <a:chOff x="1360449" y="3482771"/>
                <a:chExt cx="881187" cy="631386"/>
              </a:xfrm>
            </p:grpSpPr>
            <p:pic>
              <p:nvPicPr>
                <p:cNvPr id="44" name="Picture 43">
                  <a:extLst>
                    <a:ext uri="{FF2B5EF4-FFF2-40B4-BE49-F238E27FC236}">
                      <a16:creationId xmlns:a16="http://schemas.microsoft.com/office/drawing/2014/main" id="{55EBD219-B7E8-4ACF-ACA5-2BB3BF87387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0037" t="16410" r="33591" b="72456"/>
                <a:stretch/>
              </p:blipFill>
              <p:spPr>
                <a:xfrm rot="1353196">
                  <a:off x="1464778" y="3482771"/>
                  <a:ext cx="776858" cy="631386"/>
                </a:xfrm>
                <a:prstGeom prst="rect">
                  <a:avLst/>
                </a:prstGeom>
              </p:spPr>
            </p:pic>
            <p:sp>
              <p:nvSpPr>
                <p:cNvPr id="45" name="Freeform: Shape 44">
                  <a:extLst>
                    <a:ext uri="{FF2B5EF4-FFF2-40B4-BE49-F238E27FC236}">
                      <a16:creationId xmlns:a16="http://schemas.microsoft.com/office/drawing/2014/main" id="{2A00DAB6-AE48-48C1-B2D4-B4551D7B9645}"/>
                    </a:ext>
                  </a:extLst>
                </p:cNvPr>
                <p:cNvSpPr/>
                <p:nvPr/>
              </p:nvSpPr>
              <p:spPr>
                <a:xfrm rot="1896884">
                  <a:off x="1360449" y="3863778"/>
                  <a:ext cx="209883" cy="152399"/>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grpSp>
          <p:nvGrpSpPr>
            <p:cNvPr id="58" name="Group 57">
              <a:extLst>
                <a:ext uri="{FF2B5EF4-FFF2-40B4-BE49-F238E27FC236}">
                  <a16:creationId xmlns:a16="http://schemas.microsoft.com/office/drawing/2014/main" id="{97811210-966F-453B-9755-853B47245561}"/>
                </a:ext>
              </a:extLst>
            </p:cNvPr>
            <p:cNvGrpSpPr/>
            <p:nvPr/>
          </p:nvGrpSpPr>
          <p:grpSpPr>
            <a:xfrm>
              <a:off x="1564514" y="1787899"/>
              <a:ext cx="1097280" cy="1085550"/>
              <a:chOff x="572350" y="2666550"/>
              <a:chExt cx="1097280" cy="1085550"/>
            </a:xfrm>
          </p:grpSpPr>
          <p:pic>
            <p:nvPicPr>
              <p:cNvPr id="59" name="Picture 58">
                <a:extLst>
                  <a:ext uri="{FF2B5EF4-FFF2-40B4-BE49-F238E27FC236}">
                    <a16:creationId xmlns:a16="http://schemas.microsoft.com/office/drawing/2014/main" id="{51B96DE5-F21C-4D8A-B9C6-309CE4F758B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60" name="Picture 59">
                <a:extLst>
                  <a:ext uri="{FF2B5EF4-FFF2-40B4-BE49-F238E27FC236}">
                    <a16:creationId xmlns:a16="http://schemas.microsoft.com/office/drawing/2014/main" id="{1B075B08-8858-475F-B748-27D7BE80F15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sp>
        <p:nvSpPr>
          <p:cNvPr id="2" name="TextBox 1">
            <a:extLst>
              <a:ext uri="{FF2B5EF4-FFF2-40B4-BE49-F238E27FC236}">
                <a16:creationId xmlns:a16="http://schemas.microsoft.com/office/drawing/2014/main" id="{327B38C7-3456-45BC-A164-B57712A3CD2A}"/>
              </a:ext>
            </a:extLst>
          </p:cNvPr>
          <p:cNvSpPr txBox="1"/>
          <p:nvPr/>
        </p:nvSpPr>
        <p:spPr>
          <a:xfrm>
            <a:off x="4767525" y="3277126"/>
            <a:ext cx="3739653" cy="307777"/>
          </a:xfrm>
          <a:prstGeom prst="rect">
            <a:avLst/>
          </a:prstGeom>
          <a:noFill/>
        </p:spPr>
        <p:txBody>
          <a:bodyPr wrap="square" rtlCol="0">
            <a:spAutoFit/>
          </a:bodyPr>
          <a:lstStyle/>
          <a:p>
            <a:pPr algn="r"/>
            <a:r>
              <a:rPr lang="en-US" dirty="0">
                <a:solidFill>
                  <a:schemeClr val="tx1">
                    <a:lumMod val="65000"/>
                    <a:lumOff val="35000"/>
                  </a:schemeClr>
                </a:solidFill>
                <a:latin typeface="Corbel Light" panose="020B0303020204020204" pitchFamily="34" charset="0"/>
              </a:rPr>
              <a:t>November 4, 2021</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2A085B7-88B3-4B12-AFA2-AA5B8125E17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a:extLst>
              <a:ext uri="{FF2B5EF4-FFF2-40B4-BE49-F238E27FC236}">
                <a16:creationId xmlns:a16="http://schemas.microsoft.com/office/drawing/2014/main" id="{7CADBA7D-094C-4001-8660-CD799F04F1F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A2A4565A-5703-469F-B47C-5D66DB13AF74}"/>
              </a:ext>
            </a:extLst>
          </p:cNvPr>
          <p:cNvPicPr>
            <a:picLocks noChangeAspect="1"/>
          </p:cNvPicPr>
          <p:nvPr/>
        </p:nvPicPr>
        <p:blipFill>
          <a:blip r:embed="rId4"/>
          <a:stretch>
            <a:fillRect/>
          </a:stretch>
        </p:blipFill>
        <p:spPr>
          <a:xfrm>
            <a:off x="0" y="138127"/>
            <a:ext cx="9144000" cy="4867245"/>
          </a:xfrm>
          <a:prstGeom prst="rect">
            <a:avLst/>
          </a:prstGeom>
        </p:spPr>
      </p:pic>
    </p:spTree>
    <p:custDataLst>
      <p:tags r:id="rId1"/>
    </p:custDataLst>
    <p:extLst>
      <p:ext uri="{BB962C8B-B14F-4D97-AF65-F5344CB8AC3E}">
        <p14:creationId xmlns:p14="http://schemas.microsoft.com/office/powerpoint/2010/main" val="103206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FA80FAB-659B-4FE4-9170-72D50E7EF18A}"/>
              </a:ext>
            </a:extLst>
          </p:cNvPr>
          <p:cNvSpPr>
            <a:spLocks noGrp="1"/>
          </p:cNvSpPr>
          <p:nvPr>
            <p:ph type="body" sz="quarter" idx="10"/>
          </p:nvPr>
        </p:nvSpPr>
        <p:spPr/>
        <p:txBody>
          <a:bodyPr/>
          <a:lstStyle/>
          <a:p>
            <a:r>
              <a:rPr lang="en-US" dirty="0"/>
              <a:t>Question</a:t>
            </a:r>
          </a:p>
        </p:txBody>
      </p:sp>
      <p:sp>
        <p:nvSpPr>
          <p:cNvPr id="5" name="Text Placeholder 4">
            <a:extLst>
              <a:ext uri="{FF2B5EF4-FFF2-40B4-BE49-F238E27FC236}">
                <a16:creationId xmlns:a16="http://schemas.microsoft.com/office/drawing/2014/main" id="{FFED7789-8EB0-4BEA-8B79-8E03099AA64B}"/>
              </a:ext>
            </a:extLst>
          </p:cNvPr>
          <p:cNvSpPr>
            <a:spLocks noGrp="1"/>
          </p:cNvSpPr>
          <p:nvPr>
            <p:ph type="body" sz="quarter" idx="11"/>
          </p:nvPr>
        </p:nvSpPr>
        <p:spPr/>
        <p:txBody>
          <a:bodyPr/>
          <a:lstStyle/>
          <a:p>
            <a:r>
              <a:rPr lang="en-US" dirty="0"/>
              <a:t>What is your definition, perception, or understanding of ThPS?</a:t>
            </a:r>
          </a:p>
        </p:txBody>
      </p:sp>
    </p:spTree>
    <p:custDataLst>
      <p:tags r:id="rId1"/>
    </p:custDataLst>
    <p:extLst>
      <p:ext uri="{BB962C8B-B14F-4D97-AF65-F5344CB8AC3E}">
        <p14:creationId xmlns:p14="http://schemas.microsoft.com/office/powerpoint/2010/main" val="411479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p:txBody>
          <a:bodyPr anchor="b"/>
          <a:lstStyle/>
          <a:p>
            <a:r>
              <a:rPr lang="en-US"/>
              <a:t>Competency 1</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dirty="0"/>
              <a:t>Referring people to crisis response teams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35226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A53571-31D3-4721-94CF-7A1A11707EA7}"/>
              </a:ext>
            </a:extLst>
          </p:cNvPr>
          <p:cNvSpPr>
            <a:spLocks noGrp="1"/>
          </p:cNvSpPr>
          <p:nvPr>
            <p:ph type="body" sz="quarter" idx="10"/>
          </p:nvPr>
        </p:nvSpPr>
        <p:spPr/>
        <p:txBody>
          <a:bodyPr/>
          <a:lstStyle/>
          <a:p>
            <a:r>
              <a:rPr lang="en-US"/>
              <a:t>Obtain information</a:t>
            </a:r>
          </a:p>
          <a:p>
            <a:endParaRPr lang="en-US"/>
          </a:p>
          <a:p>
            <a:endParaRPr lang="en-US" dirty="0"/>
          </a:p>
          <a:p>
            <a:r>
              <a:rPr lang="en-US"/>
              <a:t>Maintain </a:t>
            </a:r>
            <a:r>
              <a:rPr lang="en-US" dirty="0"/>
              <a:t>awareness of cultural /linguistic </a:t>
            </a:r>
            <a:r>
              <a:rPr lang="en-US"/>
              <a:t>needs &amp;  resources</a:t>
            </a:r>
          </a:p>
          <a:p>
            <a:endParaRPr lang="en-US"/>
          </a:p>
          <a:p>
            <a:endParaRPr lang="en-US" dirty="0"/>
          </a:p>
          <a:p>
            <a:r>
              <a:rPr lang="en-US"/>
              <a:t>Use trauma-informed </a:t>
            </a:r>
            <a:r>
              <a:rPr lang="en-US" dirty="0"/>
              <a:t>practices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DA3EDEC2-C80D-4882-9F8A-26D58AB6A6AB}"/>
              </a:ext>
            </a:extLst>
          </p:cNvPr>
          <p:cNvSpPr>
            <a:spLocks noGrp="1"/>
          </p:cNvSpPr>
          <p:nvPr>
            <p:ph type="body" sz="quarter" idx="11"/>
          </p:nvPr>
        </p:nvSpPr>
        <p:spPr/>
        <p:txBody>
          <a:bodyPr/>
          <a:lstStyle/>
          <a:p>
            <a:r>
              <a:rPr lang="en-US"/>
              <a:t>Maintain composure</a:t>
            </a:r>
          </a:p>
          <a:p>
            <a:endParaRPr lang="en-US"/>
          </a:p>
          <a:p>
            <a:endParaRPr lang="en-US"/>
          </a:p>
          <a:p>
            <a:r>
              <a:rPr lang="en-US"/>
              <a:t>Identify most appropriate services</a:t>
            </a:r>
          </a:p>
          <a:p>
            <a:endParaRPr lang="en-US"/>
          </a:p>
        </p:txBody>
      </p:sp>
      <p:sp>
        <p:nvSpPr>
          <p:cNvPr id="2" name="Title 1">
            <a:extLst>
              <a:ext uri="{FF2B5EF4-FFF2-40B4-BE49-F238E27FC236}">
                <a16:creationId xmlns:a16="http://schemas.microsoft.com/office/drawing/2014/main" id="{83610898-C971-4F95-B5DD-4226E015DEDD}"/>
              </a:ext>
            </a:extLst>
          </p:cNvPr>
          <p:cNvSpPr>
            <a:spLocks noGrp="1"/>
          </p:cNvSpPr>
          <p:nvPr>
            <p:ph type="title"/>
          </p:nvPr>
        </p:nvSpPr>
        <p:spPr/>
        <p:txBody>
          <a:bodyPr/>
          <a:lstStyle/>
          <a:p>
            <a:r>
              <a:rPr lang="en-US"/>
              <a:t>When Referring</a:t>
            </a:r>
            <a:endParaRPr lang="en-US" sz="4000" dirty="0"/>
          </a:p>
        </p:txBody>
      </p:sp>
      <p:grpSp>
        <p:nvGrpSpPr>
          <p:cNvPr id="5" name="Group 4">
            <a:extLst>
              <a:ext uri="{FF2B5EF4-FFF2-40B4-BE49-F238E27FC236}">
                <a16:creationId xmlns:a16="http://schemas.microsoft.com/office/drawing/2014/main" id="{DC9586C1-9A2D-4579-B889-8675CC119A11}"/>
              </a:ext>
            </a:extLst>
          </p:cNvPr>
          <p:cNvGrpSpPr>
            <a:grpSpLocks noChangeAspect="1"/>
          </p:cNvGrpSpPr>
          <p:nvPr/>
        </p:nvGrpSpPr>
        <p:grpSpPr>
          <a:xfrm>
            <a:off x="6855283" y="2389977"/>
            <a:ext cx="2085024" cy="2414016"/>
            <a:chOff x="6562510" y="2022739"/>
            <a:chExt cx="2519293" cy="2916807"/>
          </a:xfrm>
        </p:grpSpPr>
        <p:grpSp>
          <p:nvGrpSpPr>
            <p:cNvPr id="6" name="Group 5">
              <a:extLst>
                <a:ext uri="{FF2B5EF4-FFF2-40B4-BE49-F238E27FC236}">
                  <a16:creationId xmlns:a16="http://schemas.microsoft.com/office/drawing/2014/main" id="{958E050F-7C6D-4A04-BA6D-B89295D57CF4}"/>
                </a:ext>
              </a:extLst>
            </p:cNvPr>
            <p:cNvGrpSpPr/>
            <p:nvPr/>
          </p:nvGrpSpPr>
          <p:grpSpPr>
            <a:xfrm flipH="1">
              <a:off x="7085684" y="3019770"/>
              <a:ext cx="1470032" cy="1919776"/>
              <a:chOff x="1949913" y="413496"/>
              <a:chExt cx="1470032" cy="1919776"/>
            </a:xfrm>
          </p:grpSpPr>
          <p:pic>
            <p:nvPicPr>
              <p:cNvPr id="12" name="Picture 11">
                <a:extLst>
                  <a:ext uri="{FF2B5EF4-FFF2-40B4-BE49-F238E27FC236}">
                    <a16:creationId xmlns:a16="http://schemas.microsoft.com/office/drawing/2014/main" id="{5137E067-9FDD-455E-8025-7C909CBF030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13" name="Picture 12">
                <a:extLst>
                  <a:ext uri="{FF2B5EF4-FFF2-40B4-BE49-F238E27FC236}">
                    <a16:creationId xmlns:a16="http://schemas.microsoft.com/office/drawing/2014/main" id="{3A6B73E6-AF9F-4106-8FFB-79939EABB04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7" name="Group 6">
              <a:extLst>
                <a:ext uri="{FF2B5EF4-FFF2-40B4-BE49-F238E27FC236}">
                  <a16:creationId xmlns:a16="http://schemas.microsoft.com/office/drawing/2014/main" id="{3ADB13A9-5ECB-4037-8075-5443221FFAFB}"/>
                </a:ext>
              </a:extLst>
            </p:cNvPr>
            <p:cNvGrpSpPr/>
            <p:nvPr/>
          </p:nvGrpSpPr>
          <p:grpSpPr>
            <a:xfrm flipH="1">
              <a:off x="7539285" y="2022739"/>
              <a:ext cx="1097280" cy="1078160"/>
              <a:chOff x="531584" y="1123597"/>
              <a:chExt cx="1097280" cy="1078160"/>
            </a:xfrm>
          </p:grpSpPr>
          <p:pic>
            <p:nvPicPr>
              <p:cNvPr id="10" name="Picture 9">
                <a:extLst>
                  <a:ext uri="{FF2B5EF4-FFF2-40B4-BE49-F238E27FC236}">
                    <a16:creationId xmlns:a16="http://schemas.microsoft.com/office/drawing/2014/main" id="{7E50A05D-4B14-4EBE-B8BA-24481340B0C4}"/>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F1307B0E-700D-4857-9C47-ADA82AEC2DCB}"/>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8" name="Picture 7">
              <a:extLst>
                <a:ext uri="{FF2B5EF4-FFF2-40B4-BE49-F238E27FC236}">
                  <a16:creationId xmlns:a16="http://schemas.microsoft.com/office/drawing/2014/main" id="{3D19EE44-DB98-4AB6-954B-C5A2EEF9441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9" name="Picture 8">
              <a:extLst>
                <a:ext uri="{FF2B5EF4-FFF2-40B4-BE49-F238E27FC236}">
                  <a16:creationId xmlns:a16="http://schemas.microsoft.com/office/drawing/2014/main" id="{410190E5-E0DE-4FD5-9985-49C2552B2BF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extLst>
      <p:ext uri="{BB962C8B-B14F-4D97-AF65-F5344CB8AC3E}">
        <p14:creationId xmlns:p14="http://schemas.microsoft.com/office/powerpoint/2010/main" val="119314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sp>
        <p:nvSpPr>
          <p:cNvPr id="3" name="Text Placeholder 2">
            <a:extLst>
              <a:ext uri="{FF2B5EF4-FFF2-40B4-BE49-F238E27FC236}">
                <a16:creationId xmlns:a16="http://schemas.microsoft.com/office/drawing/2014/main" id="{C4370891-EDCC-4EA9-A883-DD65C87376CD}"/>
              </a:ext>
            </a:extLst>
          </p:cNvPr>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Know resources </a:t>
            </a:r>
            <a:r>
              <a:rPr lang="en-US" dirty="0"/>
              <a:t>in your county</a:t>
            </a:r>
            <a:r>
              <a:rPr lang="en-US"/>
              <a:t>/state</a:t>
            </a:r>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Confirm referral criteria</a:t>
            </a:r>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Inform </a:t>
            </a:r>
            <a:r>
              <a:rPr lang="en-US" dirty="0"/>
              <a:t>the individual of your </a:t>
            </a:r>
            <a:r>
              <a:rPr lang="en-US"/>
              <a:t>actions &amp; include their preferences</a:t>
            </a:r>
            <a:endParaRPr lang="en-US" dirty="0"/>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Response times vary</a:t>
            </a:r>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Request teams with peers</a:t>
            </a:r>
            <a:endParaRPr lang="en-US" dirty="0"/>
          </a:p>
        </p:txBody>
      </p:sp>
      <p:grpSp>
        <p:nvGrpSpPr>
          <p:cNvPr id="4" name="Group 3">
            <a:extLst>
              <a:ext uri="{FF2B5EF4-FFF2-40B4-BE49-F238E27FC236}">
                <a16:creationId xmlns:a16="http://schemas.microsoft.com/office/drawing/2014/main" id="{2B5C7264-27D9-4A78-819B-5AEC11CF52B9}"/>
              </a:ext>
            </a:extLst>
          </p:cNvPr>
          <p:cNvGrpSpPr>
            <a:grpSpLocks noChangeAspect="1"/>
          </p:cNvGrpSpPr>
          <p:nvPr/>
        </p:nvGrpSpPr>
        <p:grpSpPr>
          <a:xfrm>
            <a:off x="6900300" y="2400601"/>
            <a:ext cx="1865021" cy="2414016"/>
            <a:chOff x="6747685" y="2097821"/>
            <a:chExt cx="2209585" cy="2860007"/>
          </a:xfrm>
        </p:grpSpPr>
        <p:pic>
          <p:nvPicPr>
            <p:cNvPr id="5" name="Picture 4">
              <a:extLst>
                <a:ext uri="{FF2B5EF4-FFF2-40B4-BE49-F238E27FC236}">
                  <a16:creationId xmlns:a16="http://schemas.microsoft.com/office/drawing/2014/main" id="{8F6E88FB-CEAF-4D23-91EB-4FF62FF9E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6" name="Picture 5">
              <a:extLst>
                <a:ext uri="{FF2B5EF4-FFF2-40B4-BE49-F238E27FC236}">
                  <a16:creationId xmlns:a16="http://schemas.microsoft.com/office/drawing/2014/main" id="{C4C14324-8997-411B-8381-C178844EE1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7" name="Picture 6">
              <a:extLst>
                <a:ext uri="{FF2B5EF4-FFF2-40B4-BE49-F238E27FC236}">
                  <a16:creationId xmlns:a16="http://schemas.microsoft.com/office/drawing/2014/main" id="{4184B54E-6E64-41EC-AB49-20D0DBE5A6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8" name="Picture 7">
              <a:extLst>
                <a:ext uri="{FF2B5EF4-FFF2-40B4-BE49-F238E27FC236}">
                  <a16:creationId xmlns:a16="http://schemas.microsoft.com/office/drawing/2014/main" id="{5D3297C8-1199-44E3-9474-7C18610187C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9" name="Group 8">
              <a:extLst>
                <a:ext uri="{FF2B5EF4-FFF2-40B4-BE49-F238E27FC236}">
                  <a16:creationId xmlns:a16="http://schemas.microsoft.com/office/drawing/2014/main" id="{A0BD4597-268D-4C34-B861-354F859CA5AF}"/>
                </a:ext>
              </a:extLst>
            </p:cNvPr>
            <p:cNvGrpSpPr/>
            <p:nvPr/>
          </p:nvGrpSpPr>
          <p:grpSpPr>
            <a:xfrm flipH="1">
              <a:off x="7695171" y="2097821"/>
              <a:ext cx="1097280" cy="1078160"/>
              <a:chOff x="531584" y="1123597"/>
              <a:chExt cx="1097280" cy="1078160"/>
            </a:xfrm>
          </p:grpSpPr>
          <p:pic>
            <p:nvPicPr>
              <p:cNvPr id="10" name="Picture 9">
                <a:extLst>
                  <a:ext uri="{FF2B5EF4-FFF2-40B4-BE49-F238E27FC236}">
                    <a16:creationId xmlns:a16="http://schemas.microsoft.com/office/drawing/2014/main" id="{356A84A5-C09C-45BA-BBA1-715C944F04E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B266DFA8-423D-4CC3-BFE2-EE591C765D5C}"/>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extLst>
      <p:ext uri="{BB962C8B-B14F-4D97-AF65-F5344CB8AC3E}">
        <p14:creationId xmlns:p14="http://schemas.microsoft.com/office/powerpoint/2010/main" val="246011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p:txBody>
          <a:bodyPr anchor="b"/>
          <a:lstStyle/>
          <a:p>
            <a:r>
              <a:rPr lang="en-US"/>
              <a:t>Competency 2</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Referring people to warmlines/hotlines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14478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sp>
        <p:nvSpPr>
          <p:cNvPr id="3" name="Text Placeholder 2">
            <a:extLst>
              <a:ext uri="{FF2B5EF4-FFF2-40B4-BE49-F238E27FC236}">
                <a16:creationId xmlns:a16="http://schemas.microsoft.com/office/drawing/2014/main" id="{C4370891-EDCC-4EA9-A883-DD65C87376CD}"/>
              </a:ext>
            </a:extLst>
          </p:cNvPr>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Know resources</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Prioritize </a:t>
            </a:r>
            <a:r>
              <a:rPr lang="en-US"/>
              <a:t>peer-run warmlines/hotlines</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a:t>Verify resources on </a:t>
            </a:r>
            <a:r>
              <a:rPr lang="en-US" dirty="0"/>
              <a:t>a </a:t>
            </a:r>
            <a:r>
              <a:rPr lang="en-US"/>
              <a:t>regular basis</a:t>
            </a:r>
            <a:endParaRPr lang="en-US" dirty="0"/>
          </a:p>
        </p:txBody>
      </p:sp>
      <p:grpSp>
        <p:nvGrpSpPr>
          <p:cNvPr id="4" name="Group 3">
            <a:extLst>
              <a:ext uri="{FF2B5EF4-FFF2-40B4-BE49-F238E27FC236}">
                <a16:creationId xmlns:a16="http://schemas.microsoft.com/office/drawing/2014/main" id="{2B5C7264-27D9-4A78-819B-5AEC11CF52B9}"/>
              </a:ext>
            </a:extLst>
          </p:cNvPr>
          <p:cNvGrpSpPr>
            <a:grpSpLocks noChangeAspect="1"/>
          </p:cNvGrpSpPr>
          <p:nvPr/>
        </p:nvGrpSpPr>
        <p:grpSpPr>
          <a:xfrm>
            <a:off x="6900300" y="2400601"/>
            <a:ext cx="1865021" cy="2414016"/>
            <a:chOff x="6747685" y="2097821"/>
            <a:chExt cx="2209585" cy="2860007"/>
          </a:xfrm>
        </p:grpSpPr>
        <p:pic>
          <p:nvPicPr>
            <p:cNvPr id="5" name="Picture 4">
              <a:extLst>
                <a:ext uri="{FF2B5EF4-FFF2-40B4-BE49-F238E27FC236}">
                  <a16:creationId xmlns:a16="http://schemas.microsoft.com/office/drawing/2014/main" id="{8F6E88FB-CEAF-4D23-91EB-4FF62FF9E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6" name="Picture 5">
              <a:extLst>
                <a:ext uri="{FF2B5EF4-FFF2-40B4-BE49-F238E27FC236}">
                  <a16:creationId xmlns:a16="http://schemas.microsoft.com/office/drawing/2014/main" id="{C4C14324-8997-411B-8381-C178844EE1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7" name="Picture 6">
              <a:extLst>
                <a:ext uri="{FF2B5EF4-FFF2-40B4-BE49-F238E27FC236}">
                  <a16:creationId xmlns:a16="http://schemas.microsoft.com/office/drawing/2014/main" id="{4184B54E-6E64-41EC-AB49-20D0DBE5A6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8" name="Picture 7">
              <a:extLst>
                <a:ext uri="{FF2B5EF4-FFF2-40B4-BE49-F238E27FC236}">
                  <a16:creationId xmlns:a16="http://schemas.microsoft.com/office/drawing/2014/main" id="{5D3297C8-1199-44E3-9474-7C18610187C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9" name="Group 8">
              <a:extLst>
                <a:ext uri="{FF2B5EF4-FFF2-40B4-BE49-F238E27FC236}">
                  <a16:creationId xmlns:a16="http://schemas.microsoft.com/office/drawing/2014/main" id="{A0BD4597-268D-4C34-B861-354F859CA5AF}"/>
                </a:ext>
              </a:extLst>
            </p:cNvPr>
            <p:cNvGrpSpPr/>
            <p:nvPr/>
          </p:nvGrpSpPr>
          <p:grpSpPr>
            <a:xfrm flipH="1">
              <a:off x="7695171" y="2097821"/>
              <a:ext cx="1097280" cy="1078160"/>
              <a:chOff x="531584" y="1123597"/>
              <a:chExt cx="1097280" cy="1078160"/>
            </a:xfrm>
          </p:grpSpPr>
          <p:pic>
            <p:nvPicPr>
              <p:cNvPr id="10" name="Picture 9">
                <a:extLst>
                  <a:ext uri="{FF2B5EF4-FFF2-40B4-BE49-F238E27FC236}">
                    <a16:creationId xmlns:a16="http://schemas.microsoft.com/office/drawing/2014/main" id="{356A84A5-C09C-45BA-BBA1-715C944F04E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B266DFA8-423D-4CC3-BFE2-EE591C765D5C}"/>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extLst>
      <p:ext uri="{BB962C8B-B14F-4D97-AF65-F5344CB8AC3E}">
        <p14:creationId xmlns:p14="http://schemas.microsoft.com/office/powerpoint/2010/main" val="133798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0914B-5E50-4354-BF06-DD97993741A4}"/>
              </a:ext>
            </a:extLst>
          </p:cNvPr>
          <p:cNvSpPr>
            <a:spLocks noGrp="1"/>
          </p:cNvSpPr>
          <p:nvPr>
            <p:ph type="body" sz="quarter" idx="10"/>
          </p:nvPr>
        </p:nvSpPr>
        <p:spPr/>
        <p:txBody>
          <a:bodyPr/>
          <a:lstStyle/>
          <a:p>
            <a:r>
              <a:rPr lang="en-US">
                <a:solidFill>
                  <a:schemeClr val="tx2">
                    <a:lumMod val="50000"/>
                  </a:schemeClr>
                </a:solidFill>
              </a:rPr>
              <a:t>Hotlines</a:t>
            </a:r>
          </a:p>
          <a:p>
            <a:endParaRPr lang="en-US"/>
          </a:p>
          <a:p>
            <a:r>
              <a:rPr lang="en-US"/>
              <a:t>Crisis </a:t>
            </a:r>
            <a:r>
              <a:rPr lang="en-US" dirty="0"/>
              <a:t>and</a:t>
            </a:r>
            <a:r>
              <a:rPr lang="en-US"/>
              <a:t>/or suicide</a:t>
            </a:r>
          </a:p>
          <a:p>
            <a:endParaRPr lang="en-US" dirty="0"/>
          </a:p>
          <a:p>
            <a:r>
              <a:rPr lang="en-US"/>
              <a:t>Screening &amp; assessment</a:t>
            </a:r>
          </a:p>
          <a:p>
            <a:endParaRPr lang="en-US" dirty="0"/>
          </a:p>
          <a:p>
            <a:r>
              <a:rPr lang="en-US"/>
              <a:t>Active rescue policies</a:t>
            </a:r>
          </a:p>
          <a:p>
            <a:endParaRPr lang="en-US" dirty="0"/>
          </a:p>
          <a:p>
            <a:r>
              <a:rPr lang="en-US"/>
              <a:t>May </a:t>
            </a:r>
            <a:r>
              <a:rPr lang="en-US" dirty="0"/>
              <a:t>not </a:t>
            </a:r>
            <a:r>
              <a:rPr lang="en-US"/>
              <a:t>work in pre</a:t>
            </a:r>
            <a:r>
              <a:rPr lang="en-US" dirty="0"/>
              <a:t>/post crisis</a:t>
            </a:r>
          </a:p>
        </p:txBody>
      </p:sp>
      <p:sp>
        <p:nvSpPr>
          <p:cNvPr id="5" name="Text Placeholder 4">
            <a:extLst>
              <a:ext uri="{FF2B5EF4-FFF2-40B4-BE49-F238E27FC236}">
                <a16:creationId xmlns:a16="http://schemas.microsoft.com/office/drawing/2014/main" id="{765C2965-E759-4EFE-B097-E9B1A33049B6}"/>
              </a:ext>
            </a:extLst>
          </p:cNvPr>
          <p:cNvSpPr>
            <a:spLocks noGrp="1"/>
          </p:cNvSpPr>
          <p:nvPr>
            <p:ph type="body" sz="quarter" idx="11"/>
          </p:nvPr>
        </p:nvSpPr>
        <p:spPr/>
        <p:txBody>
          <a:bodyPr/>
          <a:lstStyle/>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r>
              <a:rPr kumimoji="0" lang="en-US" sz="1800" i="0" u="none" strike="noStrike" kern="0" cap="none" spc="0" normalizeH="0" baseline="0" noProof="0">
                <a:ln>
                  <a:noFill/>
                </a:ln>
                <a:solidFill>
                  <a:schemeClr val="tx2">
                    <a:lumMod val="50000"/>
                  </a:schemeClr>
                </a:solidFill>
                <a:effectLst/>
                <a:uLnTx/>
                <a:uFillTx/>
                <a:latin typeface="Corbel Light" panose="020B0303020204020204" pitchFamily="34" charset="0"/>
                <a:sym typeface="Quattrocento Sans"/>
              </a:rPr>
              <a:t>Warmlines</a:t>
            </a: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endPar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r>
              <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rPr>
              <a:t>Voicemail/call back</a:t>
            </a: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endPar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r>
              <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rPr>
              <a:t>No screening or assessment</a:t>
            </a: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endPar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r>
              <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rPr>
              <a:t>May refer to other services</a:t>
            </a: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endPar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rgbClr val="FFCD00"/>
              </a:buClr>
              <a:buSzPts val="2400"/>
              <a:buFont typeface="Quattrocento Sans"/>
              <a:buNone/>
              <a:tabLst/>
              <a:defRPr/>
            </a:pPr>
            <a:r>
              <a:rPr kumimoji="0" lang="en-US" sz="1800" i="0" u="none" strike="noStrike" kern="0" cap="none" spc="0" normalizeH="0" baseline="0" noProof="0">
                <a:ln>
                  <a:noFill/>
                </a:ln>
                <a:solidFill>
                  <a:srgbClr val="000000">
                    <a:lumMod val="75000"/>
                    <a:lumOff val="25000"/>
                  </a:srgbClr>
                </a:solidFill>
                <a:effectLst/>
                <a:uLnTx/>
                <a:uFillTx/>
                <a:latin typeface="Corbel Light" panose="020B0303020204020204" pitchFamily="34" charset="0"/>
                <a:sym typeface="Quattrocento Sans"/>
              </a:rPr>
              <a:t>Typically work in pre/post crisis</a:t>
            </a:r>
          </a:p>
          <a:p>
            <a:endParaRPr lang="en-US"/>
          </a:p>
        </p:txBody>
      </p:sp>
      <p:sp>
        <p:nvSpPr>
          <p:cNvPr id="2" name="Title 1">
            <a:extLst>
              <a:ext uri="{FF2B5EF4-FFF2-40B4-BE49-F238E27FC236}">
                <a16:creationId xmlns:a16="http://schemas.microsoft.com/office/drawing/2014/main" id="{5C6A7757-2F1A-49F5-ABFC-0A8FBAA67C0E}"/>
              </a:ext>
            </a:extLst>
          </p:cNvPr>
          <p:cNvSpPr>
            <a:spLocks noGrp="1"/>
          </p:cNvSpPr>
          <p:nvPr>
            <p:ph type="title"/>
          </p:nvPr>
        </p:nvSpPr>
        <p:spPr/>
        <p:txBody>
          <a:bodyPr/>
          <a:lstStyle/>
          <a:p>
            <a:r>
              <a:rPr lang="en-US"/>
              <a:t>Comparison</a:t>
            </a:r>
          </a:p>
        </p:txBody>
      </p:sp>
      <p:grpSp>
        <p:nvGrpSpPr>
          <p:cNvPr id="6" name="Group 5">
            <a:extLst>
              <a:ext uri="{FF2B5EF4-FFF2-40B4-BE49-F238E27FC236}">
                <a16:creationId xmlns:a16="http://schemas.microsoft.com/office/drawing/2014/main" id="{D4EA80D7-FC9D-468C-986B-8F0F966F513A}"/>
              </a:ext>
            </a:extLst>
          </p:cNvPr>
          <p:cNvGrpSpPr>
            <a:grpSpLocks noChangeAspect="1"/>
          </p:cNvGrpSpPr>
          <p:nvPr/>
        </p:nvGrpSpPr>
        <p:grpSpPr>
          <a:xfrm>
            <a:off x="7461665" y="2383596"/>
            <a:ext cx="1464580" cy="2414016"/>
            <a:chOff x="7228526" y="2028975"/>
            <a:chExt cx="1758201" cy="2897982"/>
          </a:xfrm>
        </p:grpSpPr>
        <p:grpSp>
          <p:nvGrpSpPr>
            <p:cNvPr id="7" name="Group 6">
              <a:extLst>
                <a:ext uri="{FF2B5EF4-FFF2-40B4-BE49-F238E27FC236}">
                  <a16:creationId xmlns:a16="http://schemas.microsoft.com/office/drawing/2014/main" id="{773A5C6A-0138-4C9E-8901-70D25F58F4FA}"/>
                </a:ext>
              </a:extLst>
            </p:cNvPr>
            <p:cNvGrpSpPr/>
            <p:nvPr/>
          </p:nvGrpSpPr>
          <p:grpSpPr>
            <a:xfrm flipH="1">
              <a:off x="7463868" y="3067124"/>
              <a:ext cx="1147621" cy="1859833"/>
              <a:chOff x="3866824" y="318461"/>
              <a:chExt cx="1147621" cy="1859833"/>
            </a:xfrm>
          </p:grpSpPr>
          <p:pic>
            <p:nvPicPr>
              <p:cNvPr id="15" name="Picture 14">
                <a:extLst>
                  <a:ext uri="{FF2B5EF4-FFF2-40B4-BE49-F238E27FC236}">
                    <a16:creationId xmlns:a16="http://schemas.microsoft.com/office/drawing/2014/main" id="{4BCD9323-F8D1-4A48-9742-B86902B486E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16" name="Picture 15">
                <a:extLst>
                  <a:ext uri="{FF2B5EF4-FFF2-40B4-BE49-F238E27FC236}">
                    <a16:creationId xmlns:a16="http://schemas.microsoft.com/office/drawing/2014/main" id="{437F57F8-F66E-400D-84A5-866959B88CE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8" name="Group 7">
              <a:extLst>
                <a:ext uri="{FF2B5EF4-FFF2-40B4-BE49-F238E27FC236}">
                  <a16:creationId xmlns:a16="http://schemas.microsoft.com/office/drawing/2014/main" id="{1BCFD1D4-A71C-42FE-B750-2206DEB84F55}"/>
                </a:ext>
              </a:extLst>
            </p:cNvPr>
            <p:cNvGrpSpPr/>
            <p:nvPr/>
          </p:nvGrpSpPr>
          <p:grpSpPr>
            <a:xfrm flipH="1">
              <a:off x="7583058" y="2028975"/>
              <a:ext cx="1097280" cy="1085550"/>
              <a:chOff x="572350" y="2666550"/>
              <a:chExt cx="1097280" cy="1085550"/>
            </a:xfrm>
          </p:grpSpPr>
          <p:pic>
            <p:nvPicPr>
              <p:cNvPr id="13" name="Picture 12">
                <a:extLst>
                  <a:ext uri="{FF2B5EF4-FFF2-40B4-BE49-F238E27FC236}">
                    <a16:creationId xmlns:a16="http://schemas.microsoft.com/office/drawing/2014/main" id="{1EDB21C5-EEDC-4EED-94AE-0C5CC582F446}"/>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14" name="Picture 13">
                <a:extLst>
                  <a:ext uri="{FF2B5EF4-FFF2-40B4-BE49-F238E27FC236}">
                    <a16:creationId xmlns:a16="http://schemas.microsoft.com/office/drawing/2014/main" id="{C65C0A15-D9FA-4EAD-9915-5913D77F730C}"/>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9" name="Group 8">
              <a:extLst>
                <a:ext uri="{FF2B5EF4-FFF2-40B4-BE49-F238E27FC236}">
                  <a16:creationId xmlns:a16="http://schemas.microsoft.com/office/drawing/2014/main" id="{58ECE986-E05A-45C5-9731-45F5D8589536}"/>
                </a:ext>
              </a:extLst>
            </p:cNvPr>
            <p:cNvGrpSpPr/>
            <p:nvPr/>
          </p:nvGrpSpPr>
          <p:grpSpPr>
            <a:xfrm rot="16565776" flipV="1">
              <a:off x="7093242" y="2921651"/>
              <a:ext cx="849329" cy="578761"/>
              <a:chOff x="2730678" y="3731561"/>
              <a:chExt cx="849329" cy="578761"/>
            </a:xfrm>
          </p:grpSpPr>
          <p:pic>
            <p:nvPicPr>
              <p:cNvPr id="11" name="Picture 10">
                <a:extLst>
                  <a:ext uri="{FF2B5EF4-FFF2-40B4-BE49-F238E27FC236}">
                    <a16:creationId xmlns:a16="http://schemas.microsoft.com/office/drawing/2014/main" id="{DA3B4411-BEFA-4343-AF87-14EB93FEE85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12" name="Freeform: Shape 11">
                <a:extLst>
                  <a:ext uri="{FF2B5EF4-FFF2-40B4-BE49-F238E27FC236}">
                    <a16:creationId xmlns:a16="http://schemas.microsoft.com/office/drawing/2014/main" id="{205EABF8-C4A1-4E3B-A83F-28071E369150}"/>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37973728-3153-4249-8CEF-C666CFB926B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Tree>
    <p:custDataLst>
      <p:tags r:id="rId1"/>
    </p:custDataLst>
    <p:extLst>
      <p:ext uri="{BB962C8B-B14F-4D97-AF65-F5344CB8AC3E}">
        <p14:creationId xmlns:p14="http://schemas.microsoft.com/office/powerpoint/2010/main" val="46862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904806"/>
            <a:ext cx="5591399" cy="1760792"/>
          </a:xfrm>
        </p:spPr>
        <p:txBody>
          <a:bodyPr anchor="b"/>
          <a:lstStyle/>
          <a:p>
            <a:r>
              <a:rPr lang="en-US"/>
              <a:t>Competency 3</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Identifying healthcare providers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269568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sp>
        <p:nvSpPr>
          <p:cNvPr id="3" name="Text Placeholder 2">
            <a:extLst>
              <a:ext uri="{FF2B5EF4-FFF2-40B4-BE49-F238E27FC236}">
                <a16:creationId xmlns:a16="http://schemas.microsoft.com/office/drawing/2014/main" id="{C4370891-EDCC-4EA9-A883-DD65C87376CD}"/>
              </a:ext>
            </a:extLst>
          </p:cNvPr>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Use internet search</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Confirm services, address, </a:t>
            </a:r>
            <a:r>
              <a:rPr lang="en-US"/>
              <a:t>contact info</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Ask </a:t>
            </a:r>
            <a:r>
              <a:rPr lang="en-US"/>
              <a:t>about referral</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Verify how services </a:t>
            </a:r>
            <a:r>
              <a:rPr lang="en-US"/>
              <a:t>are delivered</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Prioritize culturally competent services</a:t>
            </a:r>
          </a:p>
        </p:txBody>
      </p:sp>
      <p:grpSp>
        <p:nvGrpSpPr>
          <p:cNvPr id="4" name="Group 3">
            <a:extLst>
              <a:ext uri="{FF2B5EF4-FFF2-40B4-BE49-F238E27FC236}">
                <a16:creationId xmlns:a16="http://schemas.microsoft.com/office/drawing/2014/main" id="{2B5C7264-27D9-4A78-819B-5AEC11CF52B9}"/>
              </a:ext>
            </a:extLst>
          </p:cNvPr>
          <p:cNvGrpSpPr>
            <a:grpSpLocks noChangeAspect="1"/>
          </p:cNvGrpSpPr>
          <p:nvPr/>
        </p:nvGrpSpPr>
        <p:grpSpPr>
          <a:xfrm>
            <a:off x="6900300" y="2400601"/>
            <a:ext cx="1865021" cy="2414016"/>
            <a:chOff x="6747685" y="2097821"/>
            <a:chExt cx="2209585" cy="2860007"/>
          </a:xfrm>
        </p:grpSpPr>
        <p:pic>
          <p:nvPicPr>
            <p:cNvPr id="5" name="Picture 4">
              <a:extLst>
                <a:ext uri="{FF2B5EF4-FFF2-40B4-BE49-F238E27FC236}">
                  <a16:creationId xmlns:a16="http://schemas.microsoft.com/office/drawing/2014/main" id="{8F6E88FB-CEAF-4D23-91EB-4FF62FF9E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6" name="Picture 5">
              <a:extLst>
                <a:ext uri="{FF2B5EF4-FFF2-40B4-BE49-F238E27FC236}">
                  <a16:creationId xmlns:a16="http://schemas.microsoft.com/office/drawing/2014/main" id="{C4C14324-8997-411B-8381-C178844EE1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7" name="Picture 6">
              <a:extLst>
                <a:ext uri="{FF2B5EF4-FFF2-40B4-BE49-F238E27FC236}">
                  <a16:creationId xmlns:a16="http://schemas.microsoft.com/office/drawing/2014/main" id="{4184B54E-6E64-41EC-AB49-20D0DBE5A6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8" name="Picture 7">
              <a:extLst>
                <a:ext uri="{FF2B5EF4-FFF2-40B4-BE49-F238E27FC236}">
                  <a16:creationId xmlns:a16="http://schemas.microsoft.com/office/drawing/2014/main" id="{5D3297C8-1199-44E3-9474-7C18610187C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9" name="Group 8">
              <a:extLst>
                <a:ext uri="{FF2B5EF4-FFF2-40B4-BE49-F238E27FC236}">
                  <a16:creationId xmlns:a16="http://schemas.microsoft.com/office/drawing/2014/main" id="{A0BD4597-268D-4C34-B861-354F859CA5AF}"/>
                </a:ext>
              </a:extLst>
            </p:cNvPr>
            <p:cNvGrpSpPr/>
            <p:nvPr/>
          </p:nvGrpSpPr>
          <p:grpSpPr>
            <a:xfrm flipH="1">
              <a:off x="7695171" y="2097821"/>
              <a:ext cx="1097280" cy="1078160"/>
              <a:chOff x="531584" y="1123597"/>
              <a:chExt cx="1097280" cy="1078160"/>
            </a:xfrm>
          </p:grpSpPr>
          <p:pic>
            <p:nvPicPr>
              <p:cNvPr id="10" name="Picture 9">
                <a:extLst>
                  <a:ext uri="{FF2B5EF4-FFF2-40B4-BE49-F238E27FC236}">
                    <a16:creationId xmlns:a16="http://schemas.microsoft.com/office/drawing/2014/main" id="{356A84A5-C09C-45BA-BBA1-715C944F04E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B266DFA8-423D-4CC3-BFE2-EE591C765D5C}"/>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extLst>
      <p:ext uri="{BB962C8B-B14F-4D97-AF65-F5344CB8AC3E}">
        <p14:creationId xmlns:p14="http://schemas.microsoft.com/office/powerpoint/2010/main" val="2990656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p:txBody>
          <a:bodyPr/>
          <a:lstStyle/>
          <a:p>
            <a:r>
              <a:rPr lang="en-US" dirty="0"/>
              <a:t>Welcome &amp; Introductions</a:t>
            </a:r>
          </a:p>
        </p:txBody>
      </p:sp>
      <p:grpSp>
        <p:nvGrpSpPr>
          <p:cNvPr id="10" name="Group 9">
            <a:extLst>
              <a:ext uri="{FF2B5EF4-FFF2-40B4-BE49-F238E27FC236}">
                <a16:creationId xmlns:a16="http://schemas.microsoft.com/office/drawing/2014/main" id="{A3336E7D-5C78-4A0D-96AC-81FF8FCD8EC6}"/>
              </a:ext>
            </a:extLst>
          </p:cNvPr>
          <p:cNvGrpSpPr/>
          <p:nvPr/>
        </p:nvGrpSpPr>
        <p:grpSpPr>
          <a:xfrm rot="10800000">
            <a:off x="7725671" y="-2795"/>
            <a:ext cx="843044" cy="802137"/>
            <a:chOff x="287769" y="191341"/>
            <a:chExt cx="1324898" cy="1410510"/>
          </a:xfrm>
        </p:grpSpPr>
        <p:pic>
          <p:nvPicPr>
            <p:cNvPr id="11" name="Picture 10">
              <a:extLst>
                <a:ext uri="{FF2B5EF4-FFF2-40B4-BE49-F238E27FC236}">
                  <a16:creationId xmlns:a16="http://schemas.microsoft.com/office/drawing/2014/main" id="{7D79F0C1-1752-493A-A2E0-FFFB91B6150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13" name="Picture 12">
              <a:extLst>
                <a:ext uri="{FF2B5EF4-FFF2-40B4-BE49-F238E27FC236}">
                  <a16:creationId xmlns:a16="http://schemas.microsoft.com/office/drawing/2014/main" id="{EE300B00-FCEF-4C64-84DF-8CF4CF5FCD8E}"/>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4" name="Title 3">
            <a:extLst>
              <a:ext uri="{FF2B5EF4-FFF2-40B4-BE49-F238E27FC236}">
                <a16:creationId xmlns:a16="http://schemas.microsoft.com/office/drawing/2014/main" id="{2E5AAE8D-B90F-4154-9365-72F8F19A376C}"/>
              </a:ext>
            </a:extLst>
          </p:cNvPr>
          <p:cNvSpPr>
            <a:spLocks noGrp="1"/>
          </p:cNvSpPr>
          <p:nvPr>
            <p:ph type="title"/>
          </p:nvPr>
        </p:nvSpPr>
        <p:spPr>
          <a:xfrm>
            <a:off x="1570119" y="591040"/>
            <a:ext cx="7044662" cy="821073"/>
          </a:xfrm>
        </p:spPr>
        <p:txBody>
          <a:bodyPr/>
          <a:lstStyle/>
          <a:p>
            <a:pPr algn="r"/>
            <a:r>
              <a:rPr lang="en-US"/>
              <a:t>Examples</a:t>
            </a:r>
          </a:p>
        </p:txBody>
      </p:sp>
      <p:sp>
        <p:nvSpPr>
          <p:cNvPr id="8" name="Text Placeholder 7">
            <a:extLst>
              <a:ext uri="{FF2B5EF4-FFF2-40B4-BE49-F238E27FC236}">
                <a16:creationId xmlns:a16="http://schemas.microsoft.com/office/drawing/2014/main" id="{F6FDC693-8B81-452D-B274-92B6B72C2171}"/>
              </a:ext>
            </a:extLst>
          </p:cNvPr>
          <p:cNvSpPr>
            <a:spLocks noGrp="1"/>
          </p:cNvSpPr>
          <p:nvPr>
            <p:ph type="body" idx="1"/>
          </p:nvPr>
        </p:nvSpPr>
        <p:spPr>
          <a:xfrm>
            <a:off x="1576425" y="1507426"/>
            <a:ext cx="7038355" cy="3112200"/>
          </a:xfrm>
        </p:spPr>
        <p:txBody>
          <a:bodyPr/>
          <a:lstStyle/>
          <a:p>
            <a:pPr algn="r"/>
            <a:r>
              <a:rPr lang="en-US"/>
              <a:t>Calling providers to ask about service delivery &amp; referral process</a:t>
            </a:r>
            <a:endParaRPr lang="en-US" dirty="0"/>
          </a:p>
          <a:p>
            <a:pPr algn="r"/>
            <a:endParaRPr lang="en-US"/>
          </a:p>
          <a:p>
            <a:pPr algn="r"/>
            <a:endParaRPr lang="en-US" dirty="0"/>
          </a:p>
          <a:p>
            <a:pPr algn="r"/>
            <a:r>
              <a:rPr lang="en-US"/>
              <a:t>12-Step groups offered 24-hour services online around the world</a:t>
            </a:r>
            <a:endParaRPr lang="en-US" dirty="0">
              <a:solidFill>
                <a:schemeClr val="tx1">
                  <a:lumMod val="75000"/>
                  <a:lumOff val="25000"/>
                </a:schemeClr>
              </a:solidFill>
              <a:latin typeface="Corbel Light" panose="020B0303020204020204" pitchFamily="34" charset="0"/>
            </a:endParaRPr>
          </a:p>
        </p:txBody>
      </p:sp>
      <p:grpSp>
        <p:nvGrpSpPr>
          <p:cNvPr id="28" name="Group 27">
            <a:extLst>
              <a:ext uri="{FF2B5EF4-FFF2-40B4-BE49-F238E27FC236}">
                <a16:creationId xmlns:a16="http://schemas.microsoft.com/office/drawing/2014/main" id="{2C20B14C-981C-4AEE-89D4-DE1CBF3F73A9}"/>
              </a:ext>
            </a:extLst>
          </p:cNvPr>
          <p:cNvGrpSpPr>
            <a:grpSpLocks noChangeAspect="1"/>
          </p:cNvGrpSpPr>
          <p:nvPr/>
        </p:nvGrpSpPr>
        <p:grpSpPr>
          <a:xfrm flipH="1">
            <a:off x="145334" y="2358196"/>
            <a:ext cx="1464580" cy="2414016"/>
            <a:chOff x="7228526" y="2028975"/>
            <a:chExt cx="1758201" cy="2897982"/>
          </a:xfrm>
        </p:grpSpPr>
        <p:grpSp>
          <p:nvGrpSpPr>
            <p:cNvPr id="29" name="Group 28">
              <a:extLst>
                <a:ext uri="{FF2B5EF4-FFF2-40B4-BE49-F238E27FC236}">
                  <a16:creationId xmlns:a16="http://schemas.microsoft.com/office/drawing/2014/main" id="{5657980A-3939-459A-949B-51B9AEDE1891}"/>
                </a:ext>
              </a:extLst>
            </p:cNvPr>
            <p:cNvGrpSpPr/>
            <p:nvPr/>
          </p:nvGrpSpPr>
          <p:grpSpPr>
            <a:xfrm flipH="1">
              <a:off x="7463868" y="3067124"/>
              <a:ext cx="1147621" cy="1859833"/>
              <a:chOff x="3866824" y="318461"/>
              <a:chExt cx="1147621" cy="1859833"/>
            </a:xfrm>
          </p:grpSpPr>
          <p:pic>
            <p:nvPicPr>
              <p:cNvPr id="37" name="Picture 36">
                <a:extLst>
                  <a:ext uri="{FF2B5EF4-FFF2-40B4-BE49-F238E27FC236}">
                    <a16:creationId xmlns:a16="http://schemas.microsoft.com/office/drawing/2014/main" id="{2076D4AB-C065-41D1-9D84-D1331ABE476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38" name="Picture 37">
                <a:extLst>
                  <a:ext uri="{FF2B5EF4-FFF2-40B4-BE49-F238E27FC236}">
                    <a16:creationId xmlns:a16="http://schemas.microsoft.com/office/drawing/2014/main" id="{0B8C8210-CAAB-442E-8512-B8016F70A24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30" name="Group 29">
              <a:extLst>
                <a:ext uri="{FF2B5EF4-FFF2-40B4-BE49-F238E27FC236}">
                  <a16:creationId xmlns:a16="http://schemas.microsoft.com/office/drawing/2014/main" id="{7C19A64C-D822-4538-9BA9-90CC25E6D8F5}"/>
                </a:ext>
              </a:extLst>
            </p:cNvPr>
            <p:cNvGrpSpPr/>
            <p:nvPr/>
          </p:nvGrpSpPr>
          <p:grpSpPr>
            <a:xfrm flipH="1">
              <a:off x="7583058" y="2028975"/>
              <a:ext cx="1097280" cy="1085550"/>
              <a:chOff x="572350" y="2666550"/>
              <a:chExt cx="1097280" cy="1085550"/>
            </a:xfrm>
          </p:grpSpPr>
          <p:pic>
            <p:nvPicPr>
              <p:cNvPr id="35" name="Picture 34">
                <a:extLst>
                  <a:ext uri="{FF2B5EF4-FFF2-40B4-BE49-F238E27FC236}">
                    <a16:creationId xmlns:a16="http://schemas.microsoft.com/office/drawing/2014/main" id="{0DA44112-F29F-4A86-8FA1-5969D5977C04}"/>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36" name="Picture 35">
                <a:extLst>
                  <a:ext uri="{FF2B5EF4-FFF2-40B4-BE49-F238E27FC236}">
                    <a16:creationId xmlns:a16="http://schemas.microsoft.com/office/drawing/2014/main" id="{BDF29FB5-B580-4B37-9516-493A5489EA49}"/>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31" name="Group 30">
              <a:extLst>
                <a:ext uri="{FF2B5EF4-FFF2-40B4-BE49-F238E27FC236}">
                  <a16:creationId xmlns:a16="http://schemas.microsoft.com/office/drawing/2014/main" id="{4BC67AE3-2D7E-4A34-B721-2C237DBBF49A}"/>
                </a:ext>
              </a:extLst>
            </p:cNvPr>
            <p:cNvGrpSpPr/>
            <p:nvPr/>
          </p:nvGrpSpPr>
          <p:grpSpPr>
            <a:xfrm rot="16565776" flipV="1">
              <a:off x="7093242" y="2921651"/>
              <a:ext cx="849329" cy="578761"/>
              <a:chOff x="2730678" y="3731561"/>
              <a:chExt cx="849329" cy="578761"/>
            </a:xfrm>
          </p:grpSpPr>
          <p:pic>
            <p:nvPicPr>
              <p:cNvPr id="33" name="Picture 32">
                <a:extLst>
                  <a:ext uri="{FF2B5EF4-FFF2-40B4-BE49-F238E27FC236}">
                    <a16:creationId xmlns:a16="http://schemas.microsoft.com/office/drawing/2014/main" id="{9594E7D1-AC8B-40C9-8A7D-7C13210E942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34" name="Freeform: Shape 33">
                <a:extLst>
                  <a:ext uri="{FF2B5EF4-FFF2-40B4-BE49-F238E27FC236}">
                    <a16:creationId xmlns:a16="http://schemas.microsoft.com/office/drawing/2014/main" id="{A7AF6505-B85C-4E29-83ED-3C5BFFA4DF5E}"/>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32" name="Picture 31">
              <a:extLst>
                <a:ext uri="{FF2B5EF4-FFF2-40B4-BE49-F238E27FC236}">
                  <a16:creationId xmlns:a16="http://schemas.microsoft.com/office/drawing/2014/main" id="{DA7FC831-A6EB-40B4-B16B-855FAC1A105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Tree>
    <p:custDataLst>
      <p:tags r:id="rId1"/>
    </p:custDataLst>
    <p:extLst>
      <p:ext uri="{BB962C8B-B14F-4D97-AF65-F5344CB8AC3E}">
        <p14:creationId xmlns:p14="http://schemas.microsoft.com/office/powerpoint/2010/main" val="118298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D861AE-1FB7-4E2A-8EFB-3201D9F0635C}"/>
              </a:ext>
            </a:extLst>
          </p:cNvPr>
          <p:cNvSpPr>
            <a:spLocks noGrp="1"/>
          </p:cNvSpPr>
          <p:nvPr>
            <p:ph type="body" sz="quarter" idx="10"/>
          </p:nvPr>
        </p:nvSpPr>
        <p:spPr/>
        <p:txBody>
          <a:bodyPr/>
          <a:lstStyle/>
          <a:p>
            <a:r>
              <a:rPr lang="en-US" dirty="0"/>
              <a:t>Question</a:t>
            </a:r>
          </a:p>
        </p:txBody>
      </p:sp>
      <p:sp>
        <p:nvSpPr>
          <p:cNvPr id="3" name="Text Placeholder 2">
            <a:extLst>
              <a:ext uri="{FF2B5EF4-FFF2-40B4-BE49-F238E27FC236}">
                <a16:creationId xmlns:a16="http://schemas.microsoft.com/office/drawing/2014/main" id="{AA401434-F195-4A7A-AE67-AE0863BB78B9}"/>
              </a:ext>
            </a:extLst>
          </p:cNvPr>
          <p:cNvSpPr>
            <a:spLocks noGrp="1"/>
          </p:cNvSpPr>
          <p:nvPr>
            <p:ph type="body" sz="quarter" idx="11"/>
          </p:nvPr>
        </p:nvSpPr>
        <p:spPr>
          <a:prstGeom prst="rect">
            <a:avLst/>
          </a:prstGeom>
        </p:spPr>
        <p:txBody>
          <a:bodyPr/>
          <a:lstStyle/>
          <a:p>
            <a:r>
              <a:rPr lang="en-US" sz="2000"/>
              <a:t>How have you used this competency in your work?</a:t>
            </a:r>
            <a:endParaRPr lang="en-US" sz="2000" dirty="0"/>
          </a:p>
        </p:txBody>
      </p:sp>
      <p:grpSp>
        <p:nvGrpSpPr>
          <p:cNvPr id="6" name="Group 5">
            <a:extLst>
              <a:ext uri="{FF2B5EF4-FFF2-40B4-BE49-F238E27FC236}">
                <a16:creationId xmlns:a16="http://schemas.microsoft.com/office/drawing/2014/main" id="{D89DAA66-CD10-4D3B-B526-FB8AA3920F6B}"/>
              </a:ext>
            </a:extLst>
          </p:cNvPr>
          <p:cNvGrpSpPr/>
          <p:nvPr/>
        </p:nvGrpSpPr>
        <p:grpSpPr>
          <a:xfrm flipV="1">
            <a:off x="173892" y="0"/>
            <a:ext cx="915866" cy="914397"/>
            <a:chOff x="287769" y="191341"/>
            <a:chExt cx="1324898" cy="1410510"/>
          </a:xfrm>
        </p:grpSpPr>
        <p:pic>
          <p:nvPicPr>
            <p:cNvPr id="7" name="Picture 6">
              <a:extLst>
                <a:ext uri="{FF2B5EF4-FFF2-40B4-BE49-F238E27FC236}">
                  <a16:creationId xmlns:a16="http://schemas.microsoft.com/office/drawing/2014/main" id="{8457AB92-B576-4DF2-BF9C-DBF8935B51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B9FD4213-40B7-4DA5-BCF4-7CCBE3D9B1BA}"/>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492276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904806"/>
            <a:ext cx="5591399" cy="1760792"/>
          </a:xfrm>
        </p:spPr>
        <p:txBody>
          <a:bodyPr anchor="b"/>
          <a:lstStyle/>
          <a:p>
            <a:r>
              <a:rPr lang="en-US"/>
              <a:t>Competency 4</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Referring people to healthcare providers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273373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sp>
        <p:nvSpPr>
          <p:cNvPr id="3" name="Text Placeholder 2">
            <a:extLst>
              <a:ext uri="{FF2B5EF4-FFF2-40B4-BE49-F238E27FC236}">
                <a16:creationId xmlns:a16="http://schemas.microsoft.com/office/drawing/2014/main" id="{C4370891-EDCC-4EA9-A883-DD65C87376CD}"/>
              </a:ext>
            </a:extLst>
          </p:cNvPr>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Focus on known providers</a:t>
            </a:r>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Verify contact information</a:t>
            </a:r>
          </a:p>
          <a:p>
            <a:pPr marL="457200" indent="-285750">
              <a:buClr>
                <a:schemeClr val="tx2">
                  <a:lumMod val="50000"/>
                </a:schemeClr>
              </a:buClr>
              <a:buSzPct val="100000"/>
              <a:buFont typeface="Arial" panose="020B0604020202020204" pitchFamily="34" charset="0"/>
              <a:buChar char="•"/>
            </a:pPr>
            <a:endParaRPr lang="en-US"/>
          </a:p>
          <a:p>
            <a:pPr marL="457200" indent="-285750">
              <a:buClr>
                <a:schemeClr val="tx2">
                  <a:lumMod val="50000"/>
                </a:schemeClr>
              </a:buClr>
              <a:buSzPct val="100000"/>
              <a:buFont typeface="Arial" panose="020B0604020202020204" pitchFamily="34" charset="0"/>
              <a:buChar char="•"/>
            </a:pPr>
            <a:r>
              <a:rPr lang="en-US"/>
              <a:t>Follow-up</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a:t>Assist with making contact</a:t>
            </a:r>
            <a:endParaRPr lang="en-US" dirty="0"/>
          </a:p>
        </p:txBody>
      </p:sp>
      <p:grpSp>
        <p:nvGrpSpPr>
          <p:cNvPr id="4" name="Group 3">
            <a:extLst>
              <a:ext uri="{FF2B5EF4-FFF2-40B4-BE49-F238E27FC236}">
                <a16:creationId xmlns:a16="http://schemas.microsoft.com/office/drawing/2014/main" id="{2B5C7264-27D9-4A78-819B-5AEC11CF52B9}"/>
              </a:ext>
            </a:extLst>
          </p:cNvPr>
          <p:cNvGrpSpPr>
            <a:grpSpLocks noChangeAspect="1"/>
          </p:cNvGrpSpPr>
          <p:nvPr/>
        </p:nvGrpSpPr>
        <p:grpSpPr>
          <a:xfrm>
            <a:off x="6900300" y="2400601"/>
            <a:ext cx="1865021" cy="2414016"/>
            <a:chOff x="6747685" y="2097821"/>
            <a:chExt cx="2209585" cy="2860007"/>
          </a:xfrm>
        </p:grpSpPr>
        <p:pic>
          <p:nvPicPr>
            <p:cNvPr id="5" name="Picture 4">
              <a:extLst>
                <a:ext uri="{FF2B5EF4-FFF2-40B4-BE49-F238E27FC236}">
                  <a16:creationId xmlns:a16="http://schemas.microsoft.com/office/drawing/2014/main" id="{8F6E88FB-CEAF-4D23-91EB-4FF62FF9E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6" name="Picture 5">
              <a:extLst>
                <a:ext uri="{FF2B5EF4-FFF2-40B4-BE49-F238E27FC236}">
                  <a16:creationId xmlns:a16="http://schemas.microsoft.com/office/drawing/2014/main" id="{C4C14324-8997-411B-8381-C178844EE1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7" name="Picture 6">
              <a:extLst>
                <a:ext uri="{FF2B5EF4-FFF2-40B4-BE49-F238E27FC236}">
                  <a16:creationId xmlns:a16="http://schemas.microsoft.com/office/drawing/2014/main" id="{4184B54E-6E64-41EC-AB49-20D0DBE5A6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8" name="Picture 7">
              <a:extLst>
                <a:ext uri="{FF2B5EF4-FFF2-40B4-BE49-F238E27FC236}">
                  <a16:creationId xmlns:a16="http://schemas.microsoft.com/office/drawing/2014/main" id="{5D3297C8-1199-44E3-9474-7C18610187C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9" name="Group 8">
              <a:extLst>
                <a:ext uri="{FF2B5EF4-FFF2-40B4-BE49-F238E27FC236}">
                  <a16:creationId xmlns:a16="http://schemas.microsoft.com/office/drawing/2014/main" id="{A0BD4597-268D-4C34-B861-354F859CA5AF}"/>
                </a:ext>
              </a:extLst>
            </p:cNvPr>
            <p:cNvGrpSpPr/>
            <p:nvPr/>
          </p:nvGrpSpPr>
          <p:grpSpPr>
            <a:xfrm flipH="1">
              <a:off x="7695171" y="2097821"/>
              <a:ext cx="1097280" cy="1078160"/>
              <a:chOff x="531584" y="1123597"/>
              <a:chExt cx="1097280" cy="1078160"/>
            </a:xfrm>
          </p:grpSpPr>
          <p:pic>
            <p:nvPicPr>
              <p:cNvPr id="10" name="Picture 9">
                <a:extLst>
                  <a:ext uri="{FF2B5EF4-FFF2-40B4-BE49-F238E27FC236}">
                    <a16:creationId xmlns:a16="http://schemas.microsoft.com/office/drawing/2014/main" id="{356A84A5-C09C-45BA-BBA1-715C944F04E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B266DFA8-423D-4CC3-BFE2-EE591C765D5C}"/>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extLst>
      <p:ext uri="{BB962C8B-B14F-4D97-AF65-F5344CB8AC3E}">
        <p14:creationId xmlns:p14="http://schemas.microsoft.com/office/powerpoint/2010/main" val="53099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904806"/>
            <a:ext cx="5591399" cy="1760792"/>
          </a:xfrm>
        </p:spPr>
        <p:txBody>
          <a:bodyPr anchor="b"/>
          <a:lstStyle/>
          <a:p>
            <a:r>
              <a:rPr lang="en-US"/>
              <a:t>Competency 5</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Connecting people to virtual support groups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74580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sp>
        <p:nvSpPr>
          <p:cNvPr id="3" name="Text Placeholder 2">
            <a:extLst>
              <a:ext uri="{FF2B5EF4-FFF2-40B4-BE49-F238E27FC236}">
                <a16:creationId xmlns:a16="http://schemas.microsoft.com/office/drawing/2014/main" id="{C4370891-EDCC-4EA9-A883-DD65C87376CD}"/>
              </a:ext>
            </a:extLst>
          </p:cNvPr>
          <p:cNvSpPr>
            <a:spLocks noGrp="1"/>
          </p:cNvSpPr>
          <p:nvPr>
            <p:ph type="body" idx="1"/>
          </p:nvPr>
        </p:nvSpPr>
        <p:spPr/>
        <p:txBody>
          <a:bodyPr/>
          <a:lstStyle/>
          <a:p>
            <a:pPr marL="457200" indent="-285750">
              <a:buClr>
                <a:schemeClr val="tx2">
                  <a:lumMod val="50000"/>
                </a:schemeClr>
              </a:buClr>
              <a:buSzPct val="100000"/>
              <a:buFont typeface="Arial" panose="020B0604020202020204" pitchFamily="34" charset="0"/>
              <a:buChar char="•"/>
            </a:pPr>
            <a:r>
              <a:rPr lang="en-US"/>
              <a:t>Search internet &amp; word-of-mouth</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Go to </a:t>
            </a:r>
            <a:r>
              <a:rPr lang="en-US"/>
              <a:t>12-step websites</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dirty="0"/>
              <a:t>Verify </a:t>
            </a:r>
            <a:r>
              <a:rPr lang="en-US"/>
              <a:t>the platform, assist with tech</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a:t>Test software</a:t>
            </a:r>
          </a:p>
          <a:p>
            <a:pPr marL="457200" indent="-285750">
              <a:buClr>
                <a:schemeClr val="tx2">
                  <a:lumMod val="50000"/>
                </a:schemeClr>
              </a:buClr>
              <a:buSzPct val="100000"/>
              <a:buFont typeface="Arial" panose="020B0604020202020204" pitchFamily="34" charset="0"/>
              <a:buChar char="•"/>
            </a:pPr>
            <a:endParaRPr lang="en-US" dirty="0"/>
          </a:p>
          <a:p>
            <a:pPr marL="457200" indent="-285750">
              <a:buClr>
                <a:schemeClr val="tx2">
                  <a:lumMod val="50000"/>
                </a:schemeClr>
              </a:buClr>
              <a:buSzPct val="100000"/>
              <a:buFont typeface="Arial" panose="020B0604020202020204" pitchFamily="34" charset="0"/>
              <a:buChar char="•"/>
            </a:pPr>
            <a:r>
              <a:rPr lang="en-US"/>
              <a:t>Start your own</a:t>
            </a:r>
            <a:endParaRPr lang="en-US" dirty="0"/>
          </a:p>
        </p:txBody>
      </p:sp>
      <p:grpSp>
        <p:nvGrpSpPr>
          <p:cNvPr id="4" name="Group 3">
            <a:extLst>
              <a:ext uri="{FF2B5EF4-FFF2-40B4-BE49-F238E27FC236}">
                <a16:creationId xmlns:a16="http://schemas.microsoft.com/office/drawing/2014/main" id="{2B5C7264-27D9-4A78-819B-5AEC11CF52B9}"/>
              </a:ext>
            </a:extLst>
          </p:cNvPr>
          <p:cNvGrpSpPr>
            <a:grpSpLocks noChangeAspect="1"/>
          </p:cNvGrpSpPr>
          <p:nvPr/>
        </p:nvGrpSpPr>
        <p:grpSpPr>
          <a:xfrm>
            <a:off x="6900300" y="2400601"/>
            <a:ext cx="1865021" cy="2414016"/>
            <a:chOff x="6747685" y="2097821"/>
            <a:chExt cx="2209585" cy="2860007"/>
          </a:xfrm>
        </p:grpSpPr>
        <p:pic>
          <p:nvPicPr>
            <p:cNvPr id="5" name="Picture 4">
              <a:extLst>
                <a:ext uri="{FF2B5EF4-FFF2-40B4-BE49-F238E27FC236}">
                  <a16:creationId xmlns:a16="http://schemas.microsoft.com/office/drawing/2014/main" id="{8F6E88FB-CEAF-4D23-91EB-4FF62FF9EA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6" name="Picture 5">
              <a:extLst>
                <a:ext uri="{FF2B5EF4-FFF2-40B4-BE49-F238E27FC236}">
                  <a16:creationId xmlns:a16="http://schemas.microsoft.com/office/drawing/2014/main" id="{C4C14324-8997-411B-8381-C178844EE1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7" name="Picture 6">
              <a:extLst>
                <a:ext uri="{FF2B5EF4-FFF2-40B4-BE49-F238E27FC236}">
                  <a16:creationId xmlns:a16="http://schemas.microsoft.com/office/drawing/2014/main" id="{4184B54E-6E64-41EC-AB49-20D0DBE5A65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8" name="Picture 7">
              <a:extLst>
                <a:ext uri="{FF2B5EF4-FFF2-40B4-BE49-F238E27FC236}">
                  <a16:creationId xmlns:a16="http://schemas.microsoft.com/office/drawing/2014/main" id="{5D3297C8-1199-44E3-9474-7C18610187C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9" name="Group 8">
              <a:extLst>
                <a:ext uri="{FF2B5EF4-FFF2-40B4-BE49-F238E27FC236}">
                  <a16:creationId xmlns:a16="http://schemas.microsoft.com/office/drawing/2014/main" id="{A0BD4597-268D-4C34-B861-354F859CA5AF}"/>
                </a:ext>
              </a:extLst>
            </p:cNvPr>
            <p:cNvGrpSpPr/>
            <p:nvPr/>
          </p:nvGrpSpPr>
          <p:grpSpPr>
            <a:xfrm flipH="1">
              <a:off x="7695171" y="2097821"/>
              <a:ext cx="1097280" cy="1078160"/>
              <a:chOff x="531584" y="1123597"/>
              <a:chExt cx="1097280" cy="1078160"/>
            </a:xfrm>
          </p:grpSpPr>
          <p:pic>
            <p:nvPicPr>
              <p:cNvPr id="10" name="Picture 9">
                <a:extLst>
                  <a:ext uri="{FF2B5EF4-FFF2-40B4-BE49-F238E27FC236}">
                    <a16:creationId xmlns:a16="http://schemas.microsoft.com/office/drawing/2014/main" id="{356A84A5-C09C-45BA-BBA1-715C944F04E9}"/>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1" name="Picture 10">
                <a:extLst>
                  <a:ext uri="{FF2B5EF4-FFF2-40B4-BE49-F238E27FC236}">
                    <a16:creationId xmlns:a16="http://schemas.microsoft.com/office/drawing/2014/main" id="{B266DFA8-423D-4CC3-BFE2-EE591C765D5C}"/>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extLst>
      <p:ext uri="{BB962C8B-B14F-4D97-AF65-F5344CB8AC3E}">
        <p14:creationId xmlns:p14="http://schemas.microsoft.com/office/powerpoint/2010/main" val="299278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p:txBody>
          <a:bodyPr anchor="b"/>
          <a:lstStyle/>
          <a:p>
            <a:r>
              <a:rPr lang="en-US"/>
              <a:t>Competency 6</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Facilitating virtual support groups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75287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370891-EDCC-4EA9-A883-DD65C87376CD}"/>
              </a:ext>
            </a:extLst>
          </p:cNvPr>
          <p:cNvSpPr>
            <a:spLocks noGrp="1"/>
          </p:cNvSpPr>
          <p:nvPr>
            <p:ph type="body" sz="quarter" idx="10"/>
          </p:nvPr>
        </p:nvSpPr>
        <p:spPr/>
        <p:txBody>
          <a:bodyPr/>
          <a:lstStyle/>
          <a:p>
            <a:pPr>
              <a:buClr>
                <a:schemeClr val="tx2">
                  <a:lumMod val="50000"/>
                </a:schemeClr>
              </a:buClr>
              <a:buSzPct val="100000"/>
            </a:pPr>
            <a:r>
              <a:rPr lang="en-US"/>
              <a:t>Familiarize yourself</a:t>
            </a:r>
          </a:p>
          <a:p>
            <a:pPr>
              <a:buClr>
                <a:schemeClr val="tx2">
                  <a:lumMod val="50000"/>
                </a:schemeClr>
              </a:buClr>
              <a:buSzPct val="100000"/>
            </a:pPr>
            <a:endParaRPr lang="en-US"/>
          </a:p>
          <a:p>
            <a:pPr>
              <a:buClr>
                <a:schemeClr val="tx2">
                  <a:lumMod val="50000"/>
                </a:schemeClr>
              </a:buClr>
              <a:buSzPct val="100000"/>
            </a:pPr>
            <a:r>
              <a:rPr lang="en-US"/>
              <a:t>Step-by-step instructions</a:t>
            </a:r>
          </a:p>
          <a:p>
            <a:pPr>
              <a:buClr>
                <a:schemeClr val="tx2">
                  <a:lumMod val="50000"/>
                </a:schemeClr>
              </a:buClr>
              <a:buSzPct val="100000"/>
            </a:pPr>
            <a:endParaRPr lang="en-US"/>
          </a:p>
          <a:p>
            <a:pPr>
              <a:buClr>
                <a:schemeClr val="tx2">
                  <a:lumMod val="50000"/>
                </a:schemeClr>
              </a:buClr>
              <a:buSzPct val="100000"/>
            </a:pPr>
            <a:r>
              <a:rPr lang="en-US"/>
              <a:t>Develop </a:t>
            </a:r>
            <a:r>
              <a:rPr lang="en-US" dirty="0"/>
              <a:t>structure</a:t>
            </a:r>
            <a:r>
              <a:rPr lang="en-US"/>
              <a:t>/agenda</a:t>
            </a:r>
          </a:p>
          <a:p>
            <a:pPr>
              <a:buClr>
                <a:schemeClr val="tx2">
                  <a:lumMod val="50000"/>
                </a:schemeClr>
              </a:buClr>
              <a:buSzPct val="100000"/>
            </a:pPr>
            <a:endParaRPr lang="en-US"/>
          </a:p>
          <a:p>
            <a:pPr>
              <a:buClr>
                <a:schemeClr val="tx2">
                  <a:lumMod val="50000"/>
                </a:schemeClr>
              </a:buClr>
              <a:buSzPct val="100000"/>
            </a:pPr>
            <a:r>
              <a:rPr lang="en-US"/>
              <a:t>Co-facilitate</a:t>
            </a:r>
          </a:p>
          <a:p>
            <a:pPr>
              <a:buClr>
                <a:schemeClr val="tx2">
                  <a:lumMod val="50000"/>
                </a:schemeClr>
              </a:buClr>
              <a:buSzPct val="100000"/>
            </a:pPr>
            <a:endParaRPr lang="en-US"/>
          </a:p>
          <a:p>
            <a:pPr>
              <a:buClr>
                <a:schemeClr val="tx2">
                  <a:lumMod val="50000"/>
                </a:schemeClr>
              </a:buClr>
              <a:buSzPct val="100000"/>
            </a:pPr>
            <a:r>
              <a:rPr lang="en-US"/>
              <a:t>Be careful of posting meeting links</a:t>
            </a:r>
          </a:p>
        </p:txBody>
      </p:sp>
      <p:sp>
        <p:nvSpPr>
          <p:cNvPr id="12" name="Text Placeholder 11">
            <a:extLst>
              <a:ext uri="{FF2B5EF4-FFF2-40B4-BE49-F238E27FC236}">
                <a16:creationId xmlns:a16="http://schemas.microsoft.com/office/drawing/2014/main" id="{71F2E8C5-B816-44C4-AB3C-4788AAE80D40}"/>
              </a:ext>
            </a:extLst>
          </p:cNvPr>
          <p:cNvSpPr>
            <a:spLocks noGrp="1"/>
          </p:cNvSpPr>
          <p:nvPr>
            <p:ph type="body" sz="quarter" idx="11"/>
          </p:nvPr>
        </p:nvSpPr>
        <p:spPr/>
        <p:txBody>
          <a:bodyPr/>
          <a:lstStyle/>
          <a:p>
            <a:pPr>
              <a:buClr>
                <a:schemeClr val="tx2">
                  <a:lumMod val="50000"/>
                </a:schemeClr>
              </a:buClr>
              <a:buSzPct val="100000"/>
            </a:pPr>
            <a:r>
              <a:rPr lang="en-US"/>
              <a:t>Privacy settings</a:t>
            </a:r>
          </a:p>
          <a:p>
            <a:pPr>
              <a:buClr>
                <a:schemeClr val="tx2">
                  <a:lumMod val="50000"/>
                </a:schemeClr>
              </a:buClr>
              <a:buSzPct val="100000"/>
            </a:pPr>
            <a:endParaRPr lang="en-US"/>
          </a:p>
          <a:p>
            <a:pPr>
              <a:buClr>
                <a:schemeClr val="tx2">
                  <a:lumMod val="50000"/>
                </a:schemeClr>
              </a:buClr>
              <a:buSzPct val="100000"/>
            </a:pPr>
            <a:r>
              <a:rPr lang="en-US"/>
              <a:t>Create a safe space</a:t>
            </a:r>
          </a:p>
          <a:p>
            <a:pPr>
              <a:buClr>
                <a:schemeClr val="tx2">
                  <a:lumMod val="50000"/>
                </a:schemeClr>
              </a:buClr>
              <a:buSzPct val="100000"/>
            </a:pPr>
            <a:endParaRPr lang="en-US"/>
          </a:p>
          <a:p>
            <a:pPr>
              <a:buClr>
                <a:schemeClr val="tx2">
                  <a:lumMod val="50000"/>
                </a:schemeClr>
              </a:buClr>
              <a:buSzPct val="100000"/>
            </a:pPr>
            <a:r>
              <a:rPr lang="en-US"/>
              <a:t>Use webcams</a:t>
            </a:r>
          </a:p>
          <a:p>
            <a:pPr>
              <a:buClr>
                <a:schemeClr val="tx2">
                  <a:lumMod val="50000"/>
                </a:schemeClr>
              </a:buClr>
              <a:buSzPct val="100000"/>
            </a:pPr>
            <a:endParaRPr lang="en-US"/>
          </a:p>
          <a:p>
            <a:pPr>
              <a:buClr>
                <a:schemeClr val="tx2">
                  <a:lumMod val="50000"/>
                </a:schemeClr>
              </a:buClr>
              <a:buSzPct val="100000"/>
            </a:pPr>
            <a:r>
              <a:rPr lang="en-US"/>
              <a:t>Get feedback</a:t>
            </a:r>
          </a:p>
        </p:txBody>
      </p:sp>
      <p:sp>
        <p:nvSpPr>
          <p:cNvPr id="2" name="Title 1">
            <a:extLst>
              <a:ext uri="{FF2B5EF4-FFF2-40B4-BE49-F238E27FC236}">
                <a16:creationId xmlns:a16="http://schemas.microsoft.com/office/drawing/2014/main" id="{6FEEFDFA-9D54-4063-A03E-0B9691C3C037}"/>
              </a:ext>
            </a:extLst>
          </p:cNvPr>
          <p:cNvSpPr>
            <a:spLocks noGrp="1"/>
          </p:cNvSpPr>
          <p:nvPr>
            <p:ph type="title"/>
          </p:nvPr>
        </p:nvSpPr>
        <p:spPr/>
        <p:txBody>
          <a:bodyPr/>
          <a:lstStyle/>
          <a:p>
            <a:r>
              <a:rPr lang="en-US"/>
              <a:t>Tips</a:t>
            </a:r>
          </a:p>
        </p:txBody>
      </p:sp>
      <p:grpSp>
        <p:nvGrpSpPr>
          <p:cNvPr id="13" name="Group 12">
            <a:extLst>
              <a:ext uri="{FF2B5EF4-FFF2-40B4-BE49-F238E27FC236}">
                <a16:creationId xmlns:a16="http://schemas.microsoft.com/office/drawing/2014/main" id="{BE1D8870-4D2A-4BD8-9966-F7BAEF331D7A}"/>
              </a:ext>
            </a:extLst>
          </p:cNvPr>
          <p:cNvGrpSpPr>
            <a:grpSpLocks noChangeAspect="1"/>
          </p:cNvGrpSpPr>
          <p:nvPr/>
        </p:nvGrpSpPr>
        <p:grpSpPr>
          <a:xfrm>
            <a:off x="7543084" y="2383596"/>
            <a:ext cx="1464580" cy="2414016"/>
            <a:chOff x="7228526" y="2028975"/>
            <a:chExt cx="1758201" cy="2897982"/>
          </a:xfrm>
        </p:grpSpPr>
        <p:grpSp>
          <p:nvGrpSpPr>
            <p:cNvPr id="14" name="Group 13">
              <a:extLst>
                <a:ext uri="{FF2B5EF4-FFF2-40B4-BE49-F238E27FC236}">
                  <a16:creationId xmlns:a16="http://schemas.microsoft.com/office/drawing/2014/main" id="{8D01244E-83A3-402D-87AE-1AF5AF33C464}"/>
                </a:ext>
              </a:extLst>
            </p:cNvPr>
            <p:cNvGrpSpPr/>
            <p:nvPr/>
          </p:nvGrpSpPr>
          <p:grpSpPr>
            <a:xfrm flipH="1">
              <a:off x="7463868" y="3067124"/>
              <a:ext cx="1147621" cy="1859833"/>
              <a:chOff x="3866824" y="318461"/>
              <a:chExt cx="1147621" cy="1859833"/>
            </a:xfrm>
          </p:grpSpPr>
          <p:pic>
            <p:nvPicPr>
              <p:cNvPr id="22" name="Picture 21">
                <a:extLst>
                  <a:ext uri="{FF2B5EF4-FFF2-40B4-BE49-F238E27FC236}">
                    <a16:creationId xmlns:a16="http://schemas.microsoft.com/office/drawing/2014/main" id="{4A231BB8-2F40-4CFF-AAFD-283611CF31D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23" name="Picture 22">
                <a:extLst>
                  <a:ext uri="{FF2B5EF4-FFF2-40B4-BE49-F238E27FC236}">
                    <a16:creationId xmlns:a16="http://schemas.microsoft.com/office/drawing/2014/main" id="{83A143E2-1E23-4EC8-9797-613B497CE38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15" name="Group 14">
              <a:extLst>
                <a:ext uri="{FF2B5EF4-FFF2-40B4-BE49-F238E27FC236}">
                  <a16:creationId xmlns:a16="http://schemas.microsoft.com/office/drawing/2014/main" id="{6FC6C3EA-C499-41A1-8153-E79C3ED10504}"/>
                </a:ext>
              </a:extLst>
            </p:cNvPr>
            <p:cNvGrpSpPr/>
            <p:nvPr/>
          </p:nvGrpSpPr>
          <p:grpSpPr>
            <a:xfrm flipH="1">
              <a:off x="7583058" y="2028975"/>
              <a:ext cx="1097280" cy="1085550"/>
              <a:chOff x="572350" y="2666550"/>
              <a:chExt cx="1097280" cy="1085550"/>
            </a:xfrm>
          </p:grpSpPr>
          <p:pic>
            <p:nvPicPr>
              <p:cNvPr id="20" name="Picture 19">
                <a:extLst>
                  <a:ext uri="{FF2B5EF4-FFF2-40B4-BE49-F238E27FC236}">
                    <a16:creationId xmlns:a16="http://schemas.microsoft.com/office/drawing/2014/main" id="{755D7ABA-08A5-4DE3-BC95-83547D8784F4}"/>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21" name="Picture 20">
                <a:extLst>
                  <a:ext uri="{FF2B5EF4-FFF2-40B4-BE49-F238E27FC236}">
                    <a16:creationId xmlns:a16="http://schemas.microsoft.com/office/drawing/2014/main" id="{ABE81BCC-45DA-4714-BC4C-7259914A7D57}"/>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16" name="Group 15">
              <a:extLst>
                <a:ext uri="{FF2B5EF4-FFF2-40B4-BE49-F238E27FC236}">
                  <a16:creationId xmlns:a16="http://schemas.microsoft.com/office/drawing/2014/main" id="{3BB63455-B393-4F3E-BC2C-D08ED8BA1E5C}"/>
                </a:ext>
              </a:extLst>
            </p:cNvPr>
            <p:cNvGrpSpPr/>
            <p:nvPr/>
          </p:nvGrpSpPr>
          <p:grpSpPr>
            <a:xfrm rot="16565776" flipV="1">
              <a:off x="7093242" y="2921651"/>
              <a:ext cx="849329" cy="578761"/>
              <a:chOff x="2730678" y="3731561"/>
              <a:chExt cx="849329" cy="578761"/>
            </a:xfrm>
          </p:grpSpPr>
          <p:pic>
            <p:nvPicPr>
              <p:cNvPr id="18" name="Picture 17">
                <a:extLst>
                  <a:ext uri="{FF2B5EF4-FFF2-40B4-BE49-F238E27FC236}">
                    <a16:creationId xmlns:a16="http://schemas.microsoft.com/office/drawing/2014/main" id="{EAE125CE-0CEA-4CB7-895C-E60CA0CAF0E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19" name="Freeform: Shape 18">
                <a:extLst>
                  <a:ext uri="{FF2B5EF4-FFF2-40B4-BE49-F238E27FC236}">
                    <a16:creationId xmlns:a16="http://schemas.microsoft.com/office/drawing/2014/main" id="{EE981D91-959C-42C7-89B3-5C49E81413B4}"/>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17" name="Picture 16">
              <a:extLst>
                <a:ext uri="{FF2B5EF4-FFF2-40B4-BE49-F238E27FC236}">
                  <a16:creationId xmlns:a16="http://schemas.microsoft.com/office/drawing/2014/main" id="{B73918A0-9C99-4FDE-BD68-7F887BF3D74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Tree>
    <p:custDataLst>
      <p:tags r:id="rId1"/>
    </p:custDataLst>
    <p:extLst>
      <p:ext uri="{BB962C8B-B14F-4D97-AF65-F5344CB8AC3E}">
        <p14:creationId xmlns:p14="http://schemas.microsoft.com/office/powerpoint/2010/main" val="195143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D861AE-1FB7-4E2A-8EFB-3201D9F0635C}"/>
              </a:ext>
            </a:extLst>
          </p:cNvPr>
          <p:cNvSpPr>
            <a:spLocks noGrp="1"/>
          </p:cNvSpPr>
          <p:nvPr>
            <p:ph type="body" sz="quarter" idx="10"/>
          </p:nvPr>
        </p:nvSpPr>
        <p:spPr/>
        <p:txBody>
          <a:bodyPr/>
          <a:lstStyle/>
          <a:p>
            <a:r>
              <a:rPr lang="en-US" dirty="0"/>
              <a:t>Question</a:t>
            </a:r>
          </a:p>
        </p:txBody>
      </p:sp>
      <p:sp>
        <p:nvSpPr>
          <p:cNvPr id="3" name="Text Placeholder 2">
            <a:extLst>
              <a:ext uri="{FF2B5EF4-FFF2-40B4-BE49-F238E27FC236}">
                <a16:creationId xmlns:a16="http://schemas.microsoft.com/office/drawing/2014/main" id="{AA401434-F195-4A7A-AE67-AE0863BB78B9}"/>
              </a:ext>
            </a:extLst>
          </p:cNvPr>
          <p:cNvSpPr>
            <a:spLocks noGrp="1"/>
          </p:cNvSpPr>
          <p:nvPr>
            <p:ph type="body" sz="quarter" idx="11"/>
          </p:nvPr>
        </p:nvSpPr>
        <p:spPr>
          <a:prstGeom prst="rect">
            <a:avLst/>
          </a:prstGeom>
        </p:spPr>
        <p:txBody>
          <a:bodyPr/>
          <a:lstStyle/>
          <a:p>
            <a:r>
              <a:rPr lang="en-US" sz="2000"/>
              <a:t>How have you used this competency in your work?</a:t>
            </a:r>
            <a:endParaRPr lang="en-US" sz="2000" dirty="0"/>
          </a:p>
        </p:txBody>
      </p:sp>
      <p:grpSp>
        <p:nvGrpSpPr>
          <p:cNvPr id="6" name="Group 5">
            <a:extLst>
              <a:ext uri="{FF2B5EF4-FFF2-40B4-BE49-F238E27FC236}">
                <a16:creationId xmlns:a16="http://schemas.microsoft.com/office/drawing/2014/main" id="{D89DAA66-CD10-4D3B-B526-FB8AA3920F6B}"/>
              </a:ext>
            </a:extLst>
          </p:cNvPr>
          <p:cNvGrpSpPr/>
          <p:nvPr/>
        </p:nvGrpSpPr>
        <p:grpSpPr>
          <a:xfrm flipV="1">
            <a:off x="173892" y="0"/>
            <a:ext cx="915866" cy="914397"/>
            <a:chOff x="287769" y="191341"/>
            <a:chExt cx="1324898" cy="1410510"/>
          </a:xfrm>
        </p:grpSpPr>
        <p:pic>
          <p:nvPicPr>
            <p:cNvPr id="7" name="Picture 6">
              <a:extLst>
                <a:ext uri="{FF2B5EF4-FFF2-40B4-BE49-F238E27FC236}">
                  <a16:creationId xmlns:a16="http://schemas.microsoft.com/office/drawing/2014/main" id="{8457AB92-B576-4DF2-BF9C-DBF8935B51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B9FD4213-40B7-4DA5-BCF4-7CCBE3D9B1BA}"/>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653029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904806"/>
            <a:ext cx="5591399" cy="1760792"/>
          </a:xfrm>
        </p:spPr>
        <p:txBody>
          <a:bodyPr anchor="b"/>
          <a:lstStyle/>
          <a:p>
            <a:r>
              <a:rPr lang="en-US"/>
              <a:t>Challenges</a:t>
            </a:r>
            <a:endParaRPr lang="en-US" sz="6000" dirty="0"/>
          </a:p>
        </p:txBody>
      </p:sp>
      <p:sp>
        <p:nvSpPr>
          <p:cNvPr id="9" name="Text Placeholder 8">
            <a:extLst>
              <a:ext uri="{FF2B5EF4-FFF2-40B4-BE49-F238E27FC236}">
                <a16:creationId xmlns:a16="http://schemas.microsoft.com/office/drawing/2014/main" id="{F0700E36-E236-4D32-BE7C-144FD84CCB91}"/>
              </a:ext>
            </a:extLst>
          </p:cNvPr>
          <p:cNvSpPr>
            <a:spLocks noGrp="1"/>
          </p:cNvSpPr>
          <p:nvPr>
            <p:ph type="body" sz="quarter" idx="10"/>
          </p:nvPr>
        </p:nvSpPr>
        <p:spPr/>
        <p:txBody>
          <a:bodyPr/>
          <a:lstStyle/>
          <a:p>
            <a:r>
              <a:rPr lang="en-US"/>
              <a:t>Technology challenges to overcome for success</a:t>
            </a:r>
          </a:p>
        </p:txBody>
      </p:sp>
      <p:grpSp>
        <p:nvGrpSpPr>
          <p:cNvPr id="6" name="Group 5">
            <a:extLst>
              <a:ext uri="{FF2B5EF4-FFF2-40B4-BE49-F238E27FC236}">
                <a16:creationId xmlns:a16="http://schemas.microsoft.com/office/drawing/2014/main" id="{C870EEE5-0EE9-41F2-A3E2-8A1BB7D24537}"/>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6DFB6AE5-5C98-4763-B954-66DE365D233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FD11DDB7-C39C-464D-9597-97837D369C95}"/>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24505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Text Placeholder 8">
            <a:extLst>
              <a:ext uri="{FF2B5EF4-FFF2-40B4-BE49-F238E27FC236}">
                <a16:creationId xmlns:a16="http://schemas.microsoft.com/office/drawing/2014/main" id="{C96B61D9-92DD-41AD-9B98-3F7A74EA1E7E}"/>
              </a:ext>
            </a:extLst>
          </p:cNvPr>
          <p:cNvSpPr>
            <a:spLocks noGrp="1"/>
          </p:cNvSpPr>
          <p:nvPr>
            <p:ph type="body" sz="quarter" idx="10"/>
          </p:nvPr>
        </p:nvSpPr>
        <p:spPr>
          <a:xfrm>
            <a:off x="3606245" y="685958"/>
            <a:ext cx="4698050" cy="1441823"/>
          </a:xfrm>
        </p:spPr>
        <p:txBody>
          <a:bodyPr/>
          <a:lstStyle/>
          <a:p>
            <a:pPr algn="l"/>
            <a:r>
              <a:rPr lang="en-US" sz="4000" dirty="0"/>
              <a:t>Welcome</a:t>
            </a:r>
          </a:p>
        </p:txBody>
      </p:sp>
      <p:sp>
        <p:nvSpPr>
          <p:cNvPr id="3" name="Text Placeholder 2">
            <a:extLst>
              <a:ext uri="{FF2B5EF4-FFF2-40B4-BE49-F238E27FC236}">
                <a16:creationId xmlns:a16="http://schemas.microsoft.com/office/drawing/2014/main" id="{B3ECE75E-E15C-4B7C-8BE4-9582B81E8CF8}"/>
              </a:ext>
            </a:extLst>
          </p:cNvPr>
          <p:cNvSpPr>
            <a:spLocks noGrp="1"/>
          </p:cNvSpPr>
          <p:nvPr>
            <p:ph type="body" sz="quarter" idx="11"/>
          </p:nvPr>
        </p:nvSpPr>
        <p:spPr>
          <a:xfrm>
            <a:off x="3693515" y="2054172"/>
            <a:ext cx="4610780" cy="1940348"/>
          </a:xfrm>
        </p:spPr>
        <p:txBody>
          <a:bodyPr/>
          <a:lstStyle/>
          <a:p>
            <a:pPr algn="l"/>
            <a:r>
              <a:rPr lang="en-US" sz="3600" dirty="0"/>
              <a:t>Celia Brown</a:t>
            </a:r>
          </a:p>
          <a:p>
            <a:pPr algn="l"/>
            <a:r>
              <a:rPr lang="en-US" sz="2400" dirty="0"/>
              <a:t>OMH Regional Advocacy Specialist and</a:t>
            </a:r>
            <a:br>
              <a:rPr lang="en-US" sz="2400" dirty="0"/>
            </a:br>
            <a:r>
              <a:rPr lang="en-US" sz="2400" dirty="0"/>
              <a:t>Telehealth Series Spokesperson</a:t>
            </a:r>
          </a:p>
        </p:txBody>
      </p:sp>
      <p:pic>
        <p:nvPicPr>
          <p:cNvPr id="4" name="Picture 3" descr="A person smiling for the camera&#10;&#10;Description automatically generated with medium confidence">
            <a:extLst>
              <a:ext uri="{FF2B5EF4-FFF2-40B4-BE49-F238E27FC236}">
                <a16:creationId xmlns:a16="http://schemas.microsoft.com/office/drawing/2014/main" id="{5991A914-F9E4-45BE-84CF-FCEAD9B7AD43}"/>
              </a:ext>
            </a:extLst>
          </p:cNvPr>
          <p:cNvPicPr>
            <a:picLocks noChangeAspect="1"/>
          </p:cNvPicPr>
          <p:nvPr/>
        </p:nvPicPr>
        <p:blipFill rotWithShape="1">
          <a:blip r:embed="rId4"/>
          <a:srcRect l="24523" t="4237" b="14705"/>
          <a:stretch/>
        </p:blipFill>
        <p:spPr>
          <a:xfrm>
            <a:off x="990018" y="1211356"/>
            <a:ext cx="2398223" cy="2704925"/>
          </a:xfrm>
          <a:prstGeom prst="rect">
            <a:avLst/>
          </a:prstGeom>
        </p:spPr>
      </p:pic>
    </p:spTree>
    <p:custDataLst>
      <p:tags r:id="rId1"/>
    </p:custDataLst>
    <p:extLst>
      <p:ext uri="{BB962C8B-B14F-4D97-AF65-F5344CB8AC3E}">
        <p14:creationId xmlns:p14="http://schemas.microsoft.com/office/powerpoint/2010/main" val="3850798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2" name="Group 11">
            <a:extLst>
              <a:ext uri="{FF2B5EF4-FFF2-40B4-BE49-F238E27FC236}">
                <a16:creationId xmlns:a16="http://schemas.microsoft.com/office/drawing/2014/main" id="{CB01E677-66A8-4EEA-9662-933E84125E89}"/>
              </a:ext>
            </a:extLst>
          </p:cNvPr>
          <p:cNvGrpSpPr>
            <a:grpSpLocks noChangeAspect="1"/>
          </p:cNvGrpSpPr>
          <p:nvPr/>
        </p:nvGrpSpPr>
        <p:grpSpPr>
          <a:xfrm>
            <a:off x="6778187" y="2325520"/>
            <a:ext cx="2085024" cy="2414016"/>
            <a:chOff x="6562510" y="2022739"/>
            <a:chExt cx="2519293" cy="2916807"/>
          </a:xfrm>
        </p:grpSpPr>
        <p:grpSp>
          <p:nvGrpSpPr>
            <p:cNvPr id="13" name="Group 12">
              <a:extLst>
                <a:ext uri="{FF2B5EF4-FFF2-40B4-BE49-F238E27FC236}">
                  <a16:creationId xmlns:a16="http://schemas.microsoft.com/office/drawing/2014/main" id="{13B9B48C-D1D1-45A4-A8C3-A5ACA9B99478}"/>
                </a:ext>
              </a:extLst>
            </p:cNvPr>
            <p:cNvGrpSpPr/>
            <p:nvPr/>
          </p:nvGrpSpPr>
          <p:grpSpPr>
            <a:xfrm flipH="1">
              <a:off x="7085684" y="3019770"/>
              <a:ext cx="1470032" cy="1919776"/>
              <a:chOff x="1949913" y="413496"/>
              <a:chExt cx="1470032" cy="1919776"/>
            </a:xfrm>
          </p:grpSpPr>
          <p:pic>
            <p:nvPicPr>
              <p:cNvPr id="21" name="Picture 20">
                <a:extLst>
                  <a:ext uri="{FF2B5EF4-FFF2-40B4-BE49-F238E27FC236}">
                    <a16:creationId xmlns:a16="http://schemas.microsoft.com/office/drawing/2014/main" id="{D4C844B1-F6FE-4ED8-8CBC-CCBD66C7AE1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22" name="Picture 21">
                <a:extLst>
                  <a:ext uri="{FF2B5EF4-FFF2-40B4-BE49-F238E27FC236}">
                    <a16:creationId xmlns:a16="http://schemas.microsoft.com/office/drawing/2014/main" id="{29208949-DB68-4F0C-B1EE-5E3A8F7C7F1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14" name="Group 13">
              <a:extLst>
                <a:ext uri="{FF2B5EF4-FFF2-40B4-BE49-F238E27FC236}">
                  <a16:creationId xmlns:a16="http://schemas.microsoft.com/office/drawing/2014/main" id="{59F5F0C5-F4F3-4302-8986-4E9006AEE9A1}"/>
                </a:ext>
              </a:extLst>
            </p:cNvPr>
            <p:cNvGrpSpPr/>
            <p:nvPr/>
          </p:nvGrpSpPr>
          <p:grpSpPr>
            <a:xfrm flipH="1">
              <a:off x="7539285" y="2022739"/>
              <a:ext cx="1097280" cy="1078160"/>
              <a:chOff x="531584" y="1123597"/>
              <a:chExt cx="1097280" cy="1078160"/>
            </a:xfrm>
          </p:grpSpPr>
          <p:pic>
            <p:nvPicPr>
              <p:cNvPr id="19" name="Picture 18">
                <a:extLst>
                  <a:ext uri="{FF2B5EF4-FFF2-40B4-BE49-F238E27FC236}">
                    <a16:creationId xmlns:a16="http://schemas.microsoft.com/office/drawing/2014/main" id="{5A460069-E732-4B1F-887C-408EBA961988}"/>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20" name="Picture 19">
                <a:extLst>
                  <a:ext uri="{FF2B5EF4-FFF2-40B4-BE49-F238E27FC236}">
                    <a16:creationId xmlns:a16="http://schemas.microsoft.com/office/drawing/2014/main" id="{B361991E-E45A-4972-AD68-C265764AECDF}"/>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17" name="Picture 16">
              <a:extLst>
                <a:ext uri="{FF2B5EF4-FFF2-40B4-BE49-F238E27FC236}">
                  <a16:creationId xmlns:a16="http://schemas.microsoft.com/office/drawing/2014/main" id="{01E987FB-07AE-4A33-90C4-05F09948B8D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18" name="Picture 17">
              <a:extLst>
                <a:ext uri="{FF2B5EF4-FFF2-40B4-BE49-F238E27FC236}">
                  <a16:creationId xmlns:a16="http://schemas.microsoft.com/office/drawing/2014/main" id="{3501595D-1E6B-4C41-BA63-68FBFA053D1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
        <p:nvSpPr>
          <p:cNvPr id="3" name="Text Placeholder 2">
            <a:extLst>
              <a:ext uri="{FF2B5EF4-FFF2-40B4-BE49-F238E27FC236}">
                <a16:creationId xmlns:a16="http://schemas.microsoft.com/office/drawing/2014/main" id="{5184852B-CB5E-48CC-BC76-CA8D3EF71433}"/>
              </a:ext>
            </a:extLst>
          </p:cNvPr>
          <p:cNvSpPr>
            <a:spLocks noGrp="1"/>
          </p:cNvSpPr>
          <p:nvPr>
            <p:ph type="body" idx="1"/>
          </p:nvPr>
        </p:nvSpPr>
        <p:spPr>
          <a:xfrm>
            <a:off x="782345" y="1678838"/>
            <a:ext cx="6829700" cy="2940788"/>
          </a:xfrm>
        </p:spPr>
        <p:txBody>
          <a:bodyPr/>
          <a:lstStyle/>
          <a:p>
            <a:r>
              <a:rPr lang="en-US">
                <a:solidFill>
                  <a:schemeClr val="tx1">
                    <a:lumMod val="65000"/>
                    <a:lumOff val="35000"/>
                  </a:schemeClr>
                </a:solidFill>
              </a:rPr>
              <a:t>Variety of Technologies</a:t>
            </a:r>
          </a:p>
          <a:p>
            <a:pPr marL="457200" lvl="1" indent="-285750">
              <a:buClr>
                <a:schemeClr val="tx2">
                  <a:lumMod val="50000"/>
                </a:schemeClr>
              </a:buClr>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Call-only cell phones</a:t>
            </a:r>
          </a:p>
          <a:p>
            <a:pPr marL="457200" lvl="1" indent="-285750">
              <a:buClr>
                <a:schemeClr val="tx2">
                  <a:lumMod val="50000"/>
                </a:schemeClr>
              </a:buClr>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Smart phones</a:t>
            </a:r>
          </a:p>
          <a:p>
            <a:pPr marL="457200" lvl="1" indent="-285750">
              <a:buClr>
                <a:schemeClr val="tx2">
                  <a:lumMod val="50000"/>
                </a:schemeClr>
              </a:buClr>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Computers</a:t>
            </a:r>
          </a:p>
          <a:p>
            <a:pPr indent="-742950">
              <a:buClr>
                <a:schemeClr val="tx2">
                  <a:lumMod val="50000"/>
                </a:schemeClr>
              </a:buClr>
            </a:pPr>
            <a:endParaRPr lang="en-US">
              <a:solidFill>
                <a:schemeClr val="tx1">
                  <a:lumMod val="65000"/>
                  <a:lumOff val="35000"/>
                </a:schemeClr>
              </a:solidFill>
            </a:endParaRPr>
          </a:p>
          <a:p>
            <a:pPr indent="-742950">
              <a:buClr>
                <a:schemeClr val="tx2">
                  <a:lumMod val="50000"/>
                </a:schemeClr>
              </a:buClr>
            </a:pPr>
            <a:endParaRPr lang="en-US">
              <a:solidFill>
                <a:schemeClr val="tx1">
                  <a:lumMod val="65000"/>
                  <a:lumOff val="35000"/>
                </a:schemeClr>
              </a:solidFill>
            </a:endParaRPr>
          </a:p>
          <a:p>
            <a:pPr indent="-742950">
              <a:buClr>
                <a:schemeClr val="tx2">
                  <a:lumMod val="50000"/>
                </a:schemeClr>
              </a:buClr>
            </a:pPr>
            <a:r>
              <a:rPr lang="en-US">
                <a:solidFill>
                  <a:schemeClr val="tx1">
                    <a:lumMod val="65000"/>
                    <a:lumOff val="35000"/>
                  </a:schemeClr>
                </a:solidFill>
                <a:latin typeface="Corbel Light" panose="020B0303020204020204" pitchFamily="34" charset="0"/>
              </a:rPr>
              <a:t>Limited data</a:t>
            </a:r>
          </a:p>
        </p:txBody>
      </p:sp>
      <p:sp>
        <p:nvSpPr>
          <p:cNvPr id="5" name="Title 4">
            <a:extLst>
              <a:ext uri="{FF2B5EF4-FFF2-40B4-BE49-F238E27FC236}">
                <a16:creationId xmlns:a16="http://schemas.microsoft.com/office/drawing/2014/main" id="{516CCEC4-9A26-48D3-B6DD-14C29684FF2A}"/>
              </a:ext>
            </a:extLst>
          </p:cNvPr>
          <p:cNvSpPr>
            <a:spLocks noGrp="1"/>
          </p:cNvSpPr>
          <p:nvPr>
            <p:ph type="title"/>
          </p:nvPr>
        </p:nvSpPr>
        <p:spPr>
          <a:xfrm>
            <a:off x="782345" y="591040"/>
            <a:ext cx="8172291" cy="821073"/>
          </a:xfrm>
        </p:spPr>
        <p:txBody>
          <a:bodyPr/>
          <a:lstStyle/>
          <a:p>
            <a:r>
              <a:rPr lang="en-US"/>
              <a:t>Challenges</a:t>
            </a:r>
            <a:endParaRPr lang="en-US" dirty="0"/>
          </a:p>
        </p:txBody>
      </p:sp>
    </p:spTree>
    <p:custDataLst>
      <p:tags r:id="rId1"/>
    </p:custDataLst>
    <p:extLst>
      <p:ext uri="{BB962C8B-B14F-4D97-AF65-F5344CB8AC3E}">
        <p14:creationId xmlns:p14="http://schemas.microsoft.com/office/powerpoint/2010/main" val="311213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7" name="Title 6">
            <a:extLst>
              <a:ext uri="{FF2B5EF4-FFF2-40B4-BE49-F238E27FC236}">
                <a16:creationId xmlns:a16="http://schemas.microsoft.com/office/drawing/2014/main" id="{BB5B6EE6-B2E3-44F6-B9AE-5999E739B879}"/>
              </a:ext>
            </a:extLst>
          </p:cNvPr>
          <p:cNvSpPr>
            <a:spLocks noGrp="1"/>
          </p:cNvSpPr>
          <p:nvPr>
            <p:ph type="title"/>
          </p:nvPr>
        </p:nvSpPr>
        <p:spPr>
          <a:xfrm>
            <a:off x="782344" y="591040"/>
            <a:ext cx="7744968" cy="821073"/>
          </a:xfrm>
        </p:spPr>
        <p:txBody>
          <a:bodyPr/>
          <a:lstStyle/>
          <a:p>
            <a:pPr algn="r"/>
            <a:r>
              <a:rPr lang="en-US" sz="3600"/>
              <a:t>Examples</a:t>
            </a:r>
            <a:endParaRPr lang="en-US" sz="3600" dirty="0"/>
          </a:p>
        </p:txBody>
      </p:sp>
      <p:sp>
        <p:nvSpPr>
          <p:cNvPr id="3" name="Text Placeholder 2">
            <a:extLst>
              <a:ext uri="{FF2B5EF4-FFF2-40B4-BE49-F238E27FC236}">
                <a16:creationId xmlns:a16="http://schemas.microsoft.com/office/drawing/2014/main" id="{2DEE17C7-41D6-430C-8DC8-DECEAED3FB36}"/>
              </a:ext>
            </a:extLst>
          </p:cNvPr>
          <p:cNvSpPr>
            <a:spLocks noGrp="1"/>
          </p:cNvSpPr>
          <p:nvPr>
            <p:ph type="body" idx="1"/>
          </p:nvPr>
        </p:nvSpPr>
        <p:spPr>
          <a:xfrm>
            <a:off x="1720943" y="1412113"/>
            <a:ext cx="6773205" cy="3112200"/>
          </a:xfrm>
        </p:spPr>
        <p:txBody>
          <a:bodyPr/>
          <a:lstStyle/>
          <a:p>
            <a:pPr algn="r"/>
            <a:r>
              <a:rPr lang="en-US" sz="2000"/>
              <a:t>During COVID-19 Pandemic</a:t>
            </a:r>
          </a:p>
          <a:p>
            <a:pPr algn="r"/>
            <a:endParaRPr lang="en-US"/>
          </a:p>
          <a:p>
            <a:pPr algn="r"/>
            <a:r>
              <a:rPr lang="en-US"/>
              <a:t>Recipents lacked virtual meeting experience</a:t>
            </a:r>
          </a:p>
          <a:p>
            <a:pPr algn="r"/>
            <a:endParaRPr lang="en-US"/>
          </a:p>
          <a:p>
            <a:pPr algn="r"/>
            <a:r>
              <a:rPr lang="en-US"/>
              <a:t>Staff needed training</a:t>
            </a:r>
          </a:p>
          <a:p>
            <a:pPr algn="r"/>
            <a:endParaRPr lang="en-US"/>
          </a:p>
          <a:p>
            <a:pPr algn="r"/>
            <a:r>
              <a:rPr lang="en-US"/>
              <a:t>Staff then trained recipients</a:t>
            </a:r>
            <a:endParaRPr lang="en-US" dirty="0"/>
          </a:p>
        </p:txBody>
      </p:sp>
      <p:grpSp>
        <p:nvGrpSpPr>
          <p:cNvPr id="28" name="Group 27">
            <a:extLst>
              <a:ext uri="{FF2B5EF4-FFF2-40B4-BE49-F238E27FC236}">
                <a16:creationId xmlns:a16="http://schemas.microsoft.com/office/drawing/2014/main" id="{DFFF6716-13B1-45A1-8ADE-45529D250B6E}"/>
              </a:ext>
            </a:extLst>
          </p:cNvPr>
          <p:cNvGrpSpPr>
            <a:grpSpLocks noChangeAspect="1"/>
          </p:cNvGrpSpPr>
          <p:nvPr/>
        </p:nvGrpSpPr>
        <p:grpSpPr>
          <a:xfrm flipH="1">
            <a:off x="145334" y="2358196"/>
            <a:ext cx="1464580" cy="2414016"/>
            <a:chOff x="7228526" y="2028975"/>
            <a:chExt cx="1758201" cy="2897982"/>
          </a:xfrm>
        </p:grpSpPr>
        <p:grpSp>
          <p:nvGrpSpPr>
            <p:cNvPr id="29" name="Group 28">
              <a:extLst>
                <a:ext uri="{FF2B5EF4-FFF2-40B4-BE49-F238E27FC236}">
                  <a16:creationId xmlns:a16="http://schemas.microsoft.com/office/drawing/2014/main" id="{2B5821EC-16FF-4F62-90AC-668AAB7B6B26}"/>
                </a:ext>
              </a:extLst>
            </p:cNvPr>
            <p:cNvGrpSpPr/>
            <p:nvPr/>
          </p:nvGrpSpPr>
          <p:grpSpPr>
            <a:xfrm flipH="1">
              <a:off x="7463868" y="3067124"/>
              <a:ext cx="1147621" cy="1859833"/>
              <a:chOff x="3866824" y="318461"/>
              <a:chExt cx="1147621" cy="1859833"/>
            </a:xfrm>
          </p:grpSpPr>
          <p:pic>
            <p:nvPicPr>
              <p:cNvPr id="37" name="Picture 36">
                <a:extLst>
                  <a:ext uri="{FF2B5EF4-FFF2-40B4-BE49-F238E27FC236}">
                    <a16:creationId xmlns:a16="http://schemas.microsoft.com/office/drawing/2014/main" id="{B7485FBF-5262-4AE1-96D2-C0F5B9F7772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38" name="Picture 37">
                <a:extLst>
                  <a:ext uri="{FF2B5EF4-FFF2-40B4-BE49-F238E27FC236}">
                    <a16:creationId xmlns:a16="http://schemas.microsoft.com/office/drawing/2014/main" id="{694FD375-1C3D-4D86-A2A4-621DB09116D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30" name="Group 29">
              <a:extLst>
                <a:ext uri="{FF2B5EF4-FFF2-40B4-BE49-F238E27FC236}">
                  <a16:creationId xmlns:a16="http://schemas.microsoft.com/office/drawing/2014/main" id="{F1D9D235-4FC3-47B4-853E-4E569BFCC194}"/>
                </a:ext>
              </a:extLst>
            </p:cNvPr>
            <p:cNvGrpSpPr/>
            <p:nvPr/>
          </p:nvGrpSpPr>
          <p:grpSpPr>
            <a:xfrm flipH="1">
              <a:off x="7583058" y="2028975"/>
              <a:ext cx="1097280" cy="1085550"/>
              <a:chOff x="572350" y="2666550"/>
              <a:chExt cx="1097280" cy="1085550"/>
            </a:xfrm>
          </p:grpSpPr>
          <p:pic>
            <p:nvPicPr>
              <p:cNvPr id="35" name="Picture 34">
                <a:extLst>
                  <a:ext uri="{FF2B5EF4-FFF2-40B4-BE49-F238E27FC236}">
                    <a16:creationId xmlns:a16="http://schemas.microsoft.com/office/drawing/2014/main" id="{F7B1FE13-DED2-4699-8349-9CE1AA609EAD}"/>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36" name="Picture 35">
                <a:extLst>
                  <a:ext uri="{FF2B5EF4-FFF2-40B4-BE49-F238E27FC236}">
                    <a16:creationId xmlns:a16="http://schemas.microsoft.com/office/drawing/2014/main" id="{239D97D9-6FF3-4B03-BBCA-2E5A38076EB6}"/>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31" name="Group 30">
              <a:extLst>
                <a:ext uri="{FF2B5EF4-FFF2-40B4-BE49-F238E27FC236}">
                  <a16:creationId xmlns:a16="http://schemas.microsoft.com/office/drawing/2014/main" id="{F9837DCB-3CE7-4F0D-A665-F8740FB2F869}"/>
                </a:ext>
              </a:extLst>
            </p:cNvPr>
            <p:cNvGrpSpPr/>
            <p:nvPr/>
          </p:nvGrpSpPr>
          <p:grpSpPr>
            <a:xfrm rot="16565776" flipV="1">
              <a:off x="7093242" y="2921651"/>
              <a:ext cx="849329" cy="578761"/>
              <a:chOff x="2730678" y="3731561"/>
              <a:chExt cx="849329" cy="578761"/>
            </a:xfrm>
          </p:grpSpPr>
          <p:pic>
            <p:nvPicPr>
              <p:cNvPr id="33" name="Picture 32">
                <a:extLst>
                  <a:ext uri="{FF2B5EF4-FFF2-40B4-BE49-F238E27FC236}">
                    <a16:creationId xmlns:a16="http://schemas.microsoft.com/office/drawing/2014/main" id="{99EFDE5D-E443-4915-B703-3D24F50F653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34" name="Freeform: Shape 33">
                <a:extLst>
                  <a:ext uri="{FF2B5EF4-FFF2-40B4-BE49-F238E27FC236}">
                    <a16:creationId xmlns:a16="http://schemas.microsoft.com/office/drawing/2014/main" id="{BC253FAC-8186-45DF-A9ED-1BFB1FA99239}"/>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32" name="Picture 31">
              <a:extLst>
                <a:ext uri="{FF2B5EF4-FFF2-40B4-BE49-F238E27FC236}">
                  <a16:creationId xmlns:a16="http://schemas.microsoft.com/office/drawing/2014/main" id="{EEEA9C0A-ABB6-4DCB-88DC-85DC9E26B68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Tree>
    <p:custDataLst>
      <p:tags r:id="rId1"/>
    </p:custDataLst>
    <p:extLst>
      <p:ext uri="{BB962C8B-B14F-4D97-AF65-F5344CB8AC3E}">
        <p14:creationId xmlns:p14="http://schemas.microsoft.com/office/powerpoint/2010/main" val="238382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3" name="Text Placeholder 2">
            <a:extLst>
              <a:ext uri="{FF2B5EF4-FFF2-40B4-BE49-F238E27FC236}">
                <a16:creationId xmlns:a16="http://schemas.microsoft.com/office/drawing/2014/main" id="{5184852B-CB5E-48CC-BC76-CA8D3EF71433}"/>
              </a:ext>
            </a:extLst>
          </p:cNvPr>
          <p:cNvSpPr>
            <a:spLocks noGrp="1"/>
          </p:cNvSpPr>
          <p:nvPr>
            <p:ph type="body" idx="1"/>
          </p:nvPr>
        </p:nvSpPr>
        <p:spPr>
          <a:xfrm>
            <a:off x="782345" y="1678838"/>
            <a:ext cx="5916010" cy="2940788"/>
          </a:xfrm>
        </p:spPr>
        <p:txBody>
          <a:bodyPr/>
          <a:lstStyle/>
          <a:p>
            <a:r>
              <a:rPr lang="en-US" sz="2000"/>
              <a:t>Peer Support Specialists Need:</a:t>
            </a:r>
          </a:p>
          <a:p>
            <a:endParaRPr lang="en-US"/>
          </a:p>
          <a:p>
            <a:pPr marL="457200" lvl="1" indent="-285750">
              <a:buClr>
                <a:schemeClr val="tx2">
                  <a:lumMod val="50000"/>
                </a:schemeClr>
              </a:buClr>
              <a:buSzPct val="100000"/>
              <a:buFont typeface="Arial" panose="020B0604020202020204" pitchFamily="34" charset="0"/>
              <a:buChar char="•"/>
            </a:pPr>
            <a:r>
              <a:rPr lang="en-US" sz="1800">
                <a:latin typeface="Corbel Light" panose="020B0303020204020204" pitchFamily="34" charset="0"/>
              </a:rPr>
              <a:t>Access </a:t>
            </a:r>
            <a:r>
              <a:rPr lang="en-US" sz="1800" dirty="0">
                <a:latin typeface="Corbel Light" panose="020B0303020204020204" pitchFamily="34" charset="0"/>
              </a:rPr>
              <a:t>to resources </a:t>
            </a:r>
            <a:r>
              <a:rPr lang="en-US" sz="1800">
                <a:latin typeface="Corbel Light" panose="020B0303020204020204" pitchFamily="34" charset="0"/>
              </a:rPr>
              <a:t>and technology to acquire skills</a:t>
            </a:r>
          </a:p>
          <a:p>
            <a:pPr marL="457200" lvl="1" indent="-285750">
              <a:buClr>
                <a:schemeClr val="tx2">
                  <a:lumMod val="50000"/>
                </a:schemeClr>
              </a:buClr>
              <a:buSzPct val="100000"/>
              <a:buFont typeface="Arial" panose="020B0604020202020204" pitchFamily="34" charset="0"/>
              <a:buChar char="•"/>
            </a:pPr>
            <a:endParaRPr lang="en-US" sz="1800">
              <a:latin typeface="Corbel Light" panose="020B0303020204020204" pitchFamily="34" charset="0"/>
            </a:endParaRPr>
          </a:p>
          <a:p>
            <a:pPr marL="457200" lvl="1" indent="-285750">
              <a:buClr>
                <a:schemeClr val="tx2">
                  <a:lumMod val="50000"/>
                </a:schemeClr>
              </a:buClr>
              <a:buSzPct val="100000"/>
              <a:buFont typeface="Arial" panose="020B0604020202020204" pitchFamily="34" charset="0"/>
              <a:buChar char="•"/>
            </a:pPr>
            <a:r>
              <a:rPr lang="en-US" sz="1800">
                <a:latin typeface="Corbel Light" panose="020B0303020204020204" pitchFamily="34" charset="0"/>
              </a:rPr>
              <a:t>Community resources</a:t>
            </a:r>
          </a:p>
          <a:p>
            <a:pPr marL="457200" lvl="1" indent="-285750">
              <a:buClr>
                <a:schemeClr val="tx2">
                  <a:lumMod val="50000"/>
                </a:schemeClr>
              </a:buClr>
              <a:buSzPct val="100000"/>
              <a:buFont typeface="Arial" panose="020B0604020202020204" pitchFamily="34" charset="0"/>
              <a:buChar char="•"/>
            </a:pPr>
            <a:endParaRPr lang="en-US" sz="1800">
              <a:latin typeface="Corbel Light" panose="020B0303020204020204" pitchFamily="34" charset="0"/>
            </a:endParaRPr>
          </a:p>
          <a:p>
            <a:pPr marL="457200" lvl="1" indent="-285750">
              <a:buClr>
                <a:schemeClr val="tx2">
                  <a:lumMod val="50000"/>
                </a:schemeClr>
              </a:buClr>
              <a:buSzPct val="100000"/>
              <a:buFont typeface="Arial" panose="020B0604020202020204" pitchFamily="34" charset="0"/>
              <a:buChar char="•"/>
            </a:pPr>
            <a:r>
              <a:rPr lang="en-US" sz="1800">
                <a:latin typeface="Corbel Light" panose="020B0303020204020204" pitchFamily="34" charset="0"/>
              </a:rPr>
              <a:t>Technology training</a:t>
            </a:r>
            <a:endParaRPr lang="en-US" sz="1800" dirty="0">
              <a:latin typeface="Corbel Light" panose="020B0303020204020204" pitchFamily="34" charset="0"/>
            </a:endParaRPr>
          </a:p>
        </p:txBody>
      </p:sp>
      <p:sp>
        <p:nvSpPr>
          <p:cNvPr id="5" name="Title 4">
            <a:extLst>
              <a:ext uri="{FF2B5EF4-FFF2-40B4-BE49-F238E27FC236}">
                <a16:creationId xmlns:a16="http://schemas.microsoft.com/office/drawing/2014/main" id="{516CCEC4-9A26-48D3-B6DD-14C29684FF2A}"/>
              </a:ext>
            </a:extLst>
          </p:cNvPr>
          <p:cNvSpPr>
            <a:spLocks noGrp="1"/>
          </p:cNvSpPr>
          <p:nvPr>
            <p:ph type="title"/>
          </p:nvPr>
        </p:nvSpPr>
        <p:spPr>
          <a:xfrm>
            <a:off x="782344" y="591040"/>
            <a:ext cx="8172291" cy="821073"/>
          </a:xfrm>
        </p:spPr>
        <p:txBody>
          <a:bodyPr/>
          <a:lstStyle/>
          <a:p>
            <a:r>
              <a:rPr lang="en-US"/>
              <a:t>Acquiring Skills</a:t>
            </a:r>
            <a:endParaRPr lang="en-US" dirty="0"/>
          </a:p>
        </p:txBody>
      </p:sp>
      <p:grpSp>
        <p:nvGrpSpPr>
          <p:cNvPr id="26" name="Group 25">
            <a:extLst>
              <a:ext uri="{FF2B5EF4-FFF2-40B4-BE49-F238E27FC236}">
                <a16:creationId xmlns:a16="http://schemas.microsoft.com/office/drawing/2014/main" id="{9BFC7BD0-E5D7-4387-9686-C681908C3628}"/>
              </a:ext>
            </a:extLst>
          </p:cNvPr>
          <p:cNvGrpSpPr>
            <a:grpSpLocks noChangeAspect="1"/>
          </p:cNvGrpSpPr>
          <p:nvPr/>
        </p:nvGrpSpPr>
        <p:grpSpPr>
          <a:xfrm>
            <a:off x="6778187" y="2325520"/>
            <a:ext cx="2085024" cy="2414016"/>
            <a:chOff x="6562510" y="2022739"/>
            <a:chExt cx="2519293" cy="2916807"/>
          </a:xfrm>
        </p:grpSpPr>
        <p:grpSp>
          <p:nvGrpSpPr>
            <p:cNvPr id="27" name="Group 26">
              <a:extLst>
                <a:ext uri="{FF2B5EF4-FFF2-40B4-BE49-F238E27FC236}">
                  <a16:creationId xmlns:a16="http://schemas.microsoft.com/office/drawing/2014/main" id="{A08A3F98-F87E-4C8B-BD39-8E966BC9613F}"/>
                </a:ext>
              </a:extLst>
            </p:cNvPr>
            <p:cNvGrpSpPr/>
            <p:nvPr/>
          </p:nvGrpSpPr>
          <p:grpSpPr>
            <a:xfrm flipH="1">
              <a:off x="7085684" y="3019770"/>
              <a:ext cx="1470032" cy="1919776"/>
              <a:chOff x="1949913" y="413496"/>
              <a:chExt cx="1470032" cy="1919776"/>
            </a:xfrm>
          </p:grpSpPr>
          <p:pic>
            <p:nvPicPr>
              <p:cNvPr id="33" name="Picture 32">
                <a:extLst>
                  <a:ext uri="{FF2B5EF4-FFF2-40B4-BE49-F238E27FC236}">
                    <a16:creationId xmlns:a16="http://schemas.microsoft.com/office/drawing/2014/main" id="{B6B5EF89-8BEB-48EB-A626-866E0F6F636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34" name="Picture 33">
                <a:extLst>
                  <a:ext uri="{FF2B5EF4-FFF2-40B4-BE49-F238E27FC236}">
                    <a16:creationId xmlns:a16="http://schemas.microsoft.com/office/drawing/2014/main" id="{3EFCCAB6-195C-46B8-B136-42EC273EBFA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28" name="Group 27">
              <a:extLst>
                <a:ext uri="{FF2B5EF4-FFF2-40B4-BE49-F238E27FC236}">
                  <a16:creationId xmlns:a16="http://schemas.microsoft.com/office/drawing/2014/main" id="{79BA9BC7-5BC5-4649-AFCE-C1E0C3178880}"/>
                </a:ext>
              </a:extLst>
            </p:cNvPr>
            <p:cNvGrpSpPr/>
            <p:nvPr/>
          </p:nvGrpSpPr>
          <p:grpSpPr>
            <a:xfrm flipH="1">
              <a:off x="7539285" y="2022739"/>
              <a:ext cx="1097280" cy="1078160"/>
              <a:chOff x="531584" y="1123597"/>
              <a:chExt cx="1097280" cy="1078160"/>
            </a:xfrm>
          </p:grpSpPr>
          <p:pic>
            <p:nvPicPr>
              <p:cNvPr id="31" name="Picture 30">
                <a:extLst>
                  <a:ext uri="{FF2B5EF4-FFF2-40B4-BE49-F238E27FC236}">
                    <a16:creationId xmlns:a16="http://schemas.microsoft.com/office/drawing/2014/main" id="{D693614B-1F8E-40DA-BD7B-9ADA6D32B9F2}"/>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32" name="Picture 31">
                <a:extLst>
                  <a:ext uri="{FF2B5EF4-FFF2-40B4-BE49-F238E27FC236}">
                    <a16:creationId xmlns:a16="http://schemas.microsoft.com/office/drawing/2014/main" id="{A3FCDF4B-A7C6-4CCD-B25E-DA351B46CF28}"/>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29" name="Picture 28">
              <a:extLst>
                <a:ext uri="{FF2B5EF4-FFF2-40B4-BE49-F238E27FC236}">
                  <a16:creationId xmlns:a16="http://schemas.microsoft.com/office/drawing/2014/main" id="{7C67EF11-B3B9-49D6-81C0-AA43579E0C5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30" name="Picture 29">
              <a:extLst>
                <a:ext uri="{FF2B5EF4-FFF2-40B4-BE49-F238E27FC236}">
                  <a16:creationId xmlns:a16="http://schemas.microsoft.com/office/drawing/2014/main" id="{3CAC9D38-62CF-4046-9CFB-5960C16A466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extLst>
      <p:ext uri="{BB962C8B-B14F-4D97-AF65-F5344CB8AC3E}">
        <p14:creationId xmlns:p14="http://schemas.microsoft.com/office/powerpoint/2010/main" val="482140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7" name="Title 6">
            <a:extLst>
              <a:ext uri="{FF2B5EF4-FFF2-40B4-BE49-F238E27FC236}">
                <a16:creationId xmlns:a16="http://schemas.microsoft.com/office/drawing/2014/main" id="{BB5B6EE6-B2E3-44F6-B9AE-5999E739B879}"/>
              </a:ext>
            </a:extLst>
          </p:cNvPr>
          <p:cNvSpPr>
            <a:spLocks noGrp="1"/>
          </p:cNvSpPr>
          <p:nvPr>
            <p:ph type="title"/>
          </p:nvPr>
        </p:nvSpPr>
        <p:spPr>
          <a:xfrm>
            <a:off x="776038" y="591040"/>
            <a:ext cx="7663112" cy="821073"/>
          </a:xfrm>
        </p:spPr>
        <p:txBody>
          <a:bodyPr/>
          <a:lstStyle/>
          <a:p>
            <a:pPr algn="r"/>
            <a:r>
              <a:rPr lang="en-US" sz="3600" dirty="0"/>
              <a:t>Example</a:t>
            </a:r>
          </a:p>
        </p:txBody>
      </p:sp>
      <p:sp>
        <p:nvSpPr>
          <p:cNvPr id="3" name="Text Placeholder 2">
            <a:extLst>
              <a:ext uri="{FF2B5EF4-FFF2-40B4-BE49-F238E27FC236}">
                <a16:creationId xmlns:a16="http://schemas.microsoft.com/office/drawing/2014/main" id="{2759C310-260B-46FF-B3BC-F6763AF413EB}"/>
              </a:ext>
            </a:extLst>
          </p:cNvPr>
          <p:cNvSpPr>
            <a:spLocks noGrp="1"/>
          </p:cNvSpPr>
          <p:nvPr>
            <p:ph type="body" idx="1"/>
          </p:nvPr>
        </p:nvSpPr>
        <p:spPr/>
        <p:txBody>
          <a:bodyPr/>
          <a:lstStyle/>
          <a:p>
            <a:pPr algn="r"/>
            <a:r>
              <a:rPr lang="en-US" dirty="0"/>
              <a:t> </a:t>
            </a:r>
          </a:p>
        </p:txBody>
      </p:sp>
      <p:grpSp>
        <p:nvGrpSpPr>
          <p:cNvPr id="28" name="Group 27">
            <a:extLst>
              <a:ext uri="{FF2B5EF4-FFF2-40B4-BE49-F238E27FC236}">
                <a16:creationId xmlns:a16="http://schemas.microsoft.com/office/drawing/2014/main" id="{B895EEF8-6DAE-4EA6-929D-31A4A597982B}"/>
              </a:ext>
            </a:extLst>
          </p:cNvPr>
          <p:cNvGrpSpPr>
            <a:grpSpLocks noChangeAspect="1"/>
          </p:cNvGrpSpPr>
          <p:nvPr/>
        </p:nvGrpSpPr>
        <p:grpSpPr>
          <a:xfrm flipH="1">
            <a:off x="145334" y="2358196"/>
            <a:ext cx="1464580" cy="2414016"/>
            <a:chOff x="7228526" y="2028975"/>
            <a:chExt cx="1758201" cy="2897982"/>
          </a:xfrm>
        </p:grpSpPr>
        <p:grpSp>
          <p:nvGrpSpPr>
            <p:cNvPr id="29" name="Group 28">
              <a:extLst>
                <a:ext uri="{FF2B5EF4-FFF2-40B4-BE49-F238E27FC236}">
                  <a16:creationId xmlns:a16="http://schemas.microsoft.com/office/drawing/2014/main" id="{C873DBA5-6639-4B8A-8C61-74D2B207B83E}"/>
                </a:ext>
              </a:extLst>
            </p:cNvPr>
            <p:cNvGrpSpPr/>
            <p:nvPr/>
          </p:nvGrpSpPr>
          <p:grpSpPr>
            <a:xfrm flipH="1">
              <a:off x="7463868" y="3067124"/>
              <a:ext cx="1147621" cy="1859833"/>
              <a:chOff x="3866824" y="318461"/>
              <a:chExt cx="1147621" cy="1859833"/>
            </a:xfrm>
          </p:grpSpPr>
          <p:pic>
            <p:nvPicPr>
              <p:cNvPr id="37" name="Picture 36">
                <a:extLst>
                  <a:ext uri="{FF2B5EF4-FFF2-40B4-BE49-F238E27FC236}">
                    <a16:creationId xmlns:a16="http://schemas.microsoft.com/office/drawing/2014/main" id="{EE9F5510-F7BD-4A1F-9F72-A403E81D46F7}"/>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38" name="Picture 37">
                <a:extLst>
                  <a:ext uri="{FF2B5EF4-FFF2-40B4-BE49-F238E27FC236}">
                    <a16:creationId xmlns:a16="http://schemas.microsoft.com/office/drawing/2014/main" id="{FB9BDD17-71A4-4DEF-8D02-B4DFB5238EA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30" name="Group 29">
              <a:extLst>
                <a:ext uri="{FF2B5EF4-FFF2-40B4-BE49-F238E27FC236}">
                  <a16:creationId xmlns:a16="http://schemas.microsoft.com/office/drawing/2014/main" id="{F35742E3-A329-421D-973B-7A0E6B7DBE9C}"/>
                </a:ext>
              </a:extLst>
            </p:cNvPr>
            <p:cNvGrpSpPr/>
            <p:nvPr/>
          </p:nvGrpSpPr>
          <p:grpSpPr>
            <a:xfrm flipH="1">
              <a:off x="7583058" y="2028975"/>
              <a:ext cx="1097280" cy="1085550"/>
              <a:chOff x="572350" y="2666550"/>
              <a:chExt cx="1097280" cy="1085550"/>
            </a:xfrm>
          </p:grpSpPr>
          <p:pic>
            <p:nvPicPr>
              <p:cNvPr id="35" name="Picture 34">
                <a:extLst>
                  <a:ext uri="{FF2B5EF4-FFF2-40B4-BE49-F238E27FC236}">
                    <a16:creationId xmlns:a16="http://schemas.microsoft.com/office/drawing/2014/main" id="{05C443E6-8B73-43CB-973A-8D63A5FC561A}"/>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36" name="Picture 35">
                <a:extLst>
                  <a:ext uri="{FF2B5EF4-FFF2-40B4-BE49-F238E27FC236}">
                    <a16:creationId xmlns:a16="http://schemas.microsoft.com/office/drawing/2014/main" id="{43A86E35-F491-4093-8DEF-793D0F936D0E}"/>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31" name="Group 30">
              <a:extLst>
                <a:ext uri="{FF2B5EF4-FFF2-40B4-BE49-F238E27FC236}">
                  <a16:creationId xmlns:a16="http://schemas.microsoft.com/office/drawing/2014/main" id="{6E4878EF-A67D-40E6-BF58-08780FA0C016}"/>
                </a:ext>
              </a:extLst>
            </p:cNvPr>
            <p:cNvGrpSpPr/>
            <p:nvPr/>
          </p:nvGrpSpPr>
          <p:grpSpPr>
            <a:xfrm rot="16565776" flipV="1">
              <a:off x="7093242" y="2921651"/>
              <a:ext cx="849329" cy="578761"/>
              <a:chOff x="2730678" y="3731561"/>
              <a:chExt cx="849329" cy="578761"/>
            </a:xfrm>
          </p:grpSpPr>
          <p:pic>
            <p:nvPicPr>
              <p:cNvPr id="33" name="Picture 32">
                <a:extLst>
                  <a:ext uri="{FF2B5EF4-FFF2-40B4-BE49-F238E27FC236}">
                    <a16:creationId xmlns:a16="http://schemas.microsoft.com/office/drawing/2014/main" id="{E26A226C-46F9-490F-8CD0-9E844D7DB47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34" name="Freeform: Shape 33">
                <a:extLst>
                  <a:ext uri="{FF2B5EF4-FFF2-40B4-BE49-F238E27FC236}">
                    <a16:creationId xmlns:a16="http://schemas.microsoft.com/office/drawing/2014/main" id="{58A950D9-84BC-4EFC-B7D5-16B9E12425BF}"/>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32" name="Picture 31">
              <a:extLst>
                <a:ext uri="{FF2B5EF4-FFF2-40B4-BE49-F238E27FC236}">
                  <a16:creationId xmlns:a16="http://schemas.microsoft.com/office/drawing/2014/main" id="{31DEA319-38B1-47F5-8A5D-6B3E19E7DD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
        <p:nvSpPr>
          <p:cNvPr id="2" name="TextBox 1">
            <a:extLst>
              <a:ext uri="{FF2B5EF4-FFF2-40B4-BE49-F238E27FC236}">
                <a16:creationId xmlns:a16="http://schemas.microsoft.com/office/drawing/2014/main" id="{A2AF3E2B-A582-49C2-8FBF-EF86480DF891}"/>
              </a:ext>
            </a:extLst>
          </p:cNvPr>
          <p:cNvSpPr txBox="1"/>
          <p:nvPr/>
        </p:nvSpPr>
        <p:spPr>
          <a:xfrm>
            <a:off x="1646119" y="1580602"/>
            <a:ext cx="6793031" cy="369332"/>
          </a:xfrm>
          <a:prstGeom prst="rect">
            <a:avLst/>
          </a:prstGeom>
          <a:noFill/>
        </p:spPr>
        <p:txBody>
          <a:bodyPr wrap="square" rtlCol="0">
            <a:spAutoFit/>
          </a:bodyPr>
          <a:lstStyle/>
          <a:p>
            <a:pPr algn="r"/>
            <a:r>
              <a:rPr lang="en-US" sz="1800">
                <a:latin typeface="Corbel Light" panose="020B0303020204020204" pitchFamily="34" charset="0"/>
              </a:rPr>
              <a:t>Untrained PSS needing to train participants</a:t>
            </a:r>
          </a:p>
        </p:txBody>
      </p:sp>
    </p:spTree>
    <p:custDataLst>
      <p:tags r:id="rId1"/>
    </p:custDataLst>
    <p:extLst>
      <p:ext uri="{BB962C8B-B14F-4D97-AF65-F5344CB8AC3E}">
        <p14:creationId xmlns:p14="http://schemas.microsoft.com/office/powerpoint/2010/main" val="650300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904805"/>
            <a:ext cx="5591399" cy="2207787"/>
          </a:xfrm>
        </p:spPr>
        <p:txBody>
          <a:bodyPr anchor="ctr"/>
          <a:lstStyle/>
          <a:p>
            <a:r>
              <a:rPr lang="en-US"/>
              <a:t>Small </a:t>
            </a:r>
            <a:br>
              <a:rPr lang="en-US"/>
            </a:br>
            <a:r>
              <a:rPr lang="en-US"/>
              <a:t>Group </a:t>
            </a:r>
            <a:br>
              <a:rPr lang="en-US"/>
            </a:br>
            <a:r>
              <a:rPr lang="en-US"/>
              <a:t>Activity</a:t>
            </a:r>
            <a:endParaRPr lang="en-US" dirty="0"/>
          </a:p>
        </p:txBody>
      </p:sp>
      <p:grpSp>
        <p:nvGrpSpPr>
          <p:cNvPr id="6" name="Group 5">
            <a:extLst>
              <a:ext uri="{FF2B5EF4-FFF2-40B4-BE49-F238E27FC236}">
                <a16:creationId xmlns:a16="http://schemas.microsoft.com/office/drawing/2014/main" id="{51B04590-B6F3-454F-B493-BC367FC5368D}"/>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2ED438CF-5EE5-447F-823A-4F64473A9A47}"/>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7CDB997C-3646-437C-8363-00680BF46622}"/>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985839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9D93-5B70-4BEE-A0E6-4631A81F7B59}"/>
              </a:ext>
            </a:extLst>
          </p:cNvPr>
          <p:cNvSpPr>
            <a:spLocks noGrp="1"/>
          </p:cNvSpPr>
          <p:nvPr>
            <p:ph type="title"/>
          </p:nvPr>
        </p:nvSpPr>
        <p:spPr/>
        <p:txBody>
          <a:bodyPr/>
          <a:lstStyle/>
          <a:p>
            <a:r>
              <a:rPr lang="en-US"/>
              <a:t>Small Group Instructions</a:t>
            </a:r>
          </a:p>
        </p:txBody>
      </p:sp>
      <p:sp>
        <p:nvSpPr>
          <p:cNvPr id="3" name="Text Placeholder 2">
            <a:extLst>
              <a:ext uri="{FF2B5EF4-FFF2-40B4-BE49-F238E27FC236}">
                <a16:creationId xmlns:a16="http://schemas.microsoft.com/office/drawing/2014/main" id="{AD020F88-5856-44E3-990E-5915148981C9}"/>
              </a:ext>
            </a:extLst>
          </p:cNvPr>
          <p:cNvSpPr>
            <a:spLocks noGrp="1"/>
          </p:cNvSpPr>
          <p:nvPr>
            <p:ph type="body" idx="1"/>
          </p:nvPr>
        </p:nvSpPr>
        <p:spPr/>
        <p:txBody>
          <a:bodyPr/>
          <a:lstStyle/>
          <a:p>
            <a:r>
              <a:rPr lang="en-US">
                <a:solidFill>
                  <a:schemeClr val="tx1">
                    <a:lumMod val="65000"/>
                    <a:lumOff val="35000"/>
                  </a:schemeClr>
                </a:solidFill>
              </a:rPr>
              <a:t>10 minutes: Role play linking someone to a warmline, healthcare provider, or support group.</a:t>
            </a:r>
          </a:p>
          <a:p>
            <a:pPr marL="1371600" lvl="1" indent="-342900">
              <a:buClr>
                <a:schemeClr val="tx2">
                  <a:lumMod val="50000"/>
                </a:schemeClr>
              </a:buClr>
              <a:buSzPct val="100000"/>
              <a:buFont typeface="+mj-lt"/>
              <a:buAutoNum type="arabicPeriod"/>
            </a:pPr>
            <a:r>
              <a:rPr lang="en-US" sz="1800">
                <a:solidFill>
                  <a:schemeClr val="tx1">
                    <a:lumMod val="65000"/>
                    <a:lumOff val="35000"/>
                  </a:schemeClr>
                </a:solidFill>
                <a:latin typeface="Corbel Light" panose="020B0303020204020204" pitchFamily="34" charset="0"/>
              </a:rPr>
              <a:t>Peer Support Specialist</a:t>
            </a:r>
          </a:p>
          <a:p>
            <a:pPr marL="1371600" lvl="1" indent="-342900">
              <a:buClr>
                <a:schemeClr val="tx2">
                  <a:lumMod val="50000"/>
                </a:schemeClr>
              </a:buClr>
              <a:buSzPct val="100000"/>
              <a:buFont typeface="+mj-lt"/>
              <a:buAutoNum type="arabicPeriod"/>
            </a:pPr>
            <a:r>
              <a:rPr lang="en-US" sz="1800">
                <a:solidFill>
                  <a:schemeClr val="tx1">
                    <a:lumMod val="65000"/>
                    <a:lumOff val="35000"/>
                  </a:schemeClr>
                </a:solidFill>
                <a:latin typeface="Corbel Light" panose="020B0303020204020204" pitchFamily="34" charset="0"/>
              </a:rPr>
              <a:t>Service Participant</a:t>
            </a:r>
          </a:p>
          <a:p>
            <a:pPr marL="114300">
              <a:buClr>
                <a:schemeClr val="tx2">
                  <a:lumMod val="50000"/>
                </a:schemeClr>
              </a:buClr>
              <a:buSzPct val="100000"/>
            </a:pPr>
            <a:endParaRPr lang="en-US">
              <a:solidFill>
                <a:schemeClr val="tx1">
                  <a:lumMod val="65000"/>
                  <a:lumOff val="35000"/>
                </a:schemeClr>
              </a:solidFill>
            </a:endParaRPr>
          </a:p>
          <a:p>
            <a:pPr>
              <a:buClr>
                <a:schemeClr val="tx2">
                  <a:lumMod val="50000"/>
                </a:schemeClr>
              </a:buClr>
              <a:buSzPct val="100000"/>
            </a:pPr>
            <a:r>
              <a:rPr lang="en-US">
                <a:solidFill>
                  <a:schemeClr val="tx1">
                    <a:lumMod val="65000"/>
                    <a:lumOff val="35000"/>
                  </a:schemeClr>
                </a:solidFill>
              </a:rPr>
              <a:t>10 minutes: Discuss role play</a:t>
            </a:r>
          </a:p>
          <a:p>
            <a:pPr marL="1200150" lvl="1" indent="-285750">
              <a:buClr>
                <a:schemeClr val="tx2">
                  <a:lumMod val="50000"/>
                </a:schemeClr>
              </a:buClr>
              <a:buSzPct val="100000"/>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What went well?</a:t>
            </a:r>
          </a:p>
          <a:p>
            <a:pPr marL="1200150" lvl="1" indent="-285750">
              <a:buClr>
                <a:schemeClr val="tx2">
                  <a:lumMod val="50000"/>
                </a:schemeClr>
              </a:buClr>
              <a:buSzPct val="100000"/>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What could have been improved upon</a:t>
            </a:r>
          </a:p>
          <a:p>
            <a:pPr marL="1200150" lvl="1" indent="-285750">
              <a:buClr>
                <a:schemeClr val="tx2">
                  <a:lumMod val="50000"/>
                </a:schemeClr>
              </a:buClr>
              <a:buSzPct val="100000"/>
              <a:buFont typeface="Arial" panose="020B0604020202020204" pitchFamily="34" charset="0"/>
              <a:buChar char="•"/>
            </a:pPr>
            <a:r>
              <a:rPr lang="en-US" sz="1800">
                <a:solidFill>
                  <a:schemeClr val="tx1">
                    <a:lumMod val="65000"/>
                    <a:lumOff val="35000"/>
                  </a:schemeClr>
                </a:solidFill>
                <a:latin typeface="Corbel Light" panose="020B0303020204020204" pitchFamily="34" charset="0"/>
              </a:rPr>
              <a:t>What are the challenges of linking someone to these supports/services?</a:t>
            </a:r>
          </a:p>
        </p:txBody>
      </p:sp>
      <p:grpSp>
        <p:nvGrpSpPr>
          <p:cNvPr id="4" name="Group 3">
            <a:extLst>
              <a:ext uri="{FF2B5EF4-FFF2-40B4-BE49-F238E27FC236}">
                <a16:creationId xmlns:a16="http://schemas.microsoft.com/office/drawing/2014/main" id="{BD0564E4-8E07-46BF-BA57-1A5E6A8E6524}"/>
              </a:ext>
            </a:extLst>
          </p:cNvPr>
          <p:cNvGrpSpPr>
            <a:grpSpLocks noChangeAspect="1"/>
          </p:cNvGrpSpPr>
          <p:nvPr/>
        </p:nvGrpSpPr>
        <p:grpSpPr>
          <a:xfrm>
            <a:off x="6778187" y="2325520"/>
            <a:ext cx="2085024" cy="2414016"/>
            <a:chOff x="6562510" y="2022739"/>
            <a:chExt cx="2519293" cy="2916807"/>
          </a:xfrm>
        </p:grpSpPr>
        <p:grpSp>
          <p:nvGrpSpPr>
            <p:cNvPr id="5" name="Group 4">
              <a:extLst>
                <a:ext uri="{FF2B5EF4-FFF2-40B4-BE49-F238E27FC236}">
                  <a16:creationId xmlns:a16="http://schemas.microsoft.com/office/drawing/2014/main" id="{ADBB0EBB-CA9E-46B8-852B-55CBA7B9594E}"/>
                </a:ext>
              </a:extLst>
            </p:cNvPr>
            <p:cNvGrpSpPr/>
            <p:nvPr/>
          </p:nvGrpSpPr>
          <p:grpSpPr>
            <a:xfrm flipH="1">
              <a:off x="7085684" y="3019770"/>
              <a:ext cx="1470032" cy="1919776"/>
              <a:chOff x="1949913" y="413496"/>
              <a:chExt cx="1470032" cy="1919776"/>
            </a:xfrm>
          </p:grpSpPr>
          <p:pic>
            <p:nvPicPr>
              <p:cNvPr id="11" name="Picture 10">
                <a:extLst>
                  <a:ext uri="{FF2B5EF4-FFF2-40B4-BE49-F238E27FC236}">
                    <a16:creationId xmlns:a16="http://schemas.microsoft.com/office/drawing/2014/main" id="{D544E0CD-3172-402A-AF6D-C5D8E06EDB1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12" name="Picture 11">
                <a:extLst>
                  <a:ext uri="{FF2B5EF4-FFF2-40B4-BE49-F238E27FC236}">
                    <a16:creationId xmlns:a16="http://schemas.microsoft.com/office/drawing/2014/main" id="{7D883608-3ACE-4D7A-B5F7-EFC4022437E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6" name="Group 5">
              <a:extLst>
                <a:ext uri="{FF2B5EF4-FFF2-40B4-BE49-F238E27FC236}">
                  <a16:creationId xmlns:a16="http://schemas.microsoft.com/office/drawing/2014/main" id="{55D38B8D-5ADB-4367-B216-B8C93D0AC547}"/>
                </a:ext>
              </a:extLst>
            </p:cNvPr>
            <p:cNvGrpSpPr/>
            <p:nvPr/>
          </p:nvGrpSpPr>
          <p:grpSpPr>
            <a:xfrm flipH="1">
              <a:off x="7539285" y="2022739"/>
              <a:ext cx="1097280" cy="1078160"/>
              <a:chOff x="531584" y="1123597"/>
              <a:chExt cx="1097280" cy="1078160"/>
            </a:xfrm>
          </p:grpSpPr>
          <p:pic>
            <p:nvPicPr>
              <p:cNvPr id="9" name="Picture 8">
                <a:extLst>
                  <a:ext uri="{FF2B5EF4-FFF2-40B4-BE49-F238E27FC236}">
                    <a16:creationId xmlns:a16="http://schemas.microsoft.com/office/drawing/2014/main" id="{7B83529C-B8E7-445A-BD94-7C72813C11EA}"/>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0" name="Picture 9">
                <a:extLst>
                  <a:ext uri="{FF2B5EF4-FFF2-40B4-BE49-F238E27FC236}">
                    <a16:creationId xmlns:a16="http://schemas.microsoft.com/office/drawing/2014/main" id="{276D11DE-F5CA-4167-8168-AA1DABAC69B6}"/>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7" name="Picture 6">
              <a:extLst>
                <a:ext uri="{FF2B5EF4-FFF2-40B4-BE49-F238E27FC236}">
                  <a16:creationId xmlns:a16="http://schemas.microsoft.com/office/drawing/2014/main" id="{BA95B094-B901-4943-A081-1AA0B846EA3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8" name="Picture 7">
              <a:extLst>
                <a:ext uri="{FF2B5EF4-FFF2-40B4-BE49-F238E27FC236}">
                  <a16:creationId xmlns:a16="http://schemas.microsoft.com/office/drawing/2014/main" id="{721746D8-ECC3-41E6-BCEE-C751A1BBE87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extLst>
      <p:ext uri="{BB962C8B-B14F-4D97-AF65-F5344CB8AC3E}">
        <p14:creationId xmlns:p14="http://schemas.microsoft.com/office/powerpoint/2010/main" val="2991739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1489601"/>
            <a:ext cx="6202658" cy="1760792"/>
          </a:xfrm>
        </p:spPr>
        <p:txBody>
          <a:bodyPr anchor="ctr"/>
          <a:lstStyle/>
          <a:p>
            <a:r>
              <a:rPr lang="en-US" dirty="0"/>
              <a:t>Large Group Processing</a:t>
            </a:r>
          </a:p>
        </p:txBody>
      </p:sp>
      <p:grpSp>
        <p:nvGrpSpPr>
          <p:cNvPr id="6" name="Group 5">
            <a:extLst>
              <a:ext uri="{FF2B5EF4-FFF2-40B4-BE49-F238E27FC236}">
                <a16:creationId xmlns:a16="http://schemas.microsoft.com/office/drawing/2014/main" id="{88D9283E-EE85-4665-81D9-67FA1EC965A0}"/>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E3534BEA-F2A0-4433-9002-F01741941740}"/>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D528E36E-7772-413B-A7ED-34127FC1ECB7}"/>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2767143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D861AE-1FB7-4E2A-8EFB-3201D9F0635C}"/>
              </a:ext>
            </a:extLst>
          </p:cNvPr>
          <p:cNvSpPr>
            <a:spLocks noGrp="1"/>
          </p:cNvSpPr>
          <p:nvPr>
            <p:ph type="body" sz="quarter" idx="10"/>
          </p:nvPr>
        </p:nvSpPr>
        <p:spPr/>
        <p:txBody>
          <a:bodyPr/>
          <a:lstStyle/>
          <a:p>
            <a:r>
              <a:rPr lang="en-US" dirty="0"/>
              <a:t>Question</a:t>
            </a:r>
          </a:p>
        </p:txBody>
      </p:sp>
      <p:sp>
        <p:nvSpPr>
          <p:cNvPr id="3" name="Text Placeholder 2">
            <a:extLst>
              <a:ext uri="{FF2B5EF4-FFF2-40B4-BE49-F238E27FC236}">
                <a16:creationId xmlns:a16="http://schemas.microsoft.com/office/drawing/2014/main" id="{AA401434-F195-4A7A-AE67-AE0863BB78B9}"/>
              </a:ext>
            </a:extLst>
          </p:cNvPr>
          <p:cNvSpPr>
            <a:spLocks noGrp="1"/>
          </p:cNvSpPr>
          <p:nvPr>
            <p:ph type="body" sz="quarter" idx="11"/>
          </p:nvPr>
        </p:nvSpPr>
        <p:spPr/>
        <p:txBody>
          <a:bodyPr/>
          <a:lstStyle/>
          <a:p>
            <a:r>
              <a:rPr lang="en-US" sz="2000" dirty="0"/>
              <a:t>What did you discover in this practice activity?</a:t>
            </a:r>
          </a:p>
        </p:txBody>
      </p:sp>
      <p:grpSp>
        <p:nvGrpSpPr>
          <p:cNvPr id="6" name="Group 5">
            <a:extLst>
              <a:ext uri="{FF2B5EF4-FFF2-40B4-BE49-F238E27FC236}">
                <a16:creationId xmlns:a16="http://schemas.microsoft.com/office/drawing/2014/main" id="{D89DAA66-CD10-4D3B-B526-FB8AA3920F6B}"/>
              </a:ext>
            </a:extLst>
          </p:cNvPr>
          <p:cNvGrpSpPr/>
          <p:nvPr/>
        </p:nvGrpSpPr>
        <p:grpSpPr>
          <a:xfrm flipV="1">
            <a:off x="173892" y="0"/>
            <a:ext cx="915866" cy="914397"/>
            <a:chOff x="287769" y="191341"/>
            <a:chExt cx="1324898" cy="1410510"/>
          </a:xfrm>
        </p:grpSpPr>
        <p:pic>
          <p:nvPicPr>
            <p:cNvPr id="7" name="Picture 6">
              <a:extLst>
                <a:ext uri="{FF2B5EF4-FFF2-40B4-BE49-F238E27FC236}">
                  <a16:creationId xmlns:a16="http://schemas.microsoft.com/office/drawing/2014/main" id="{8457AB92-B576-4DF2-BF9C-DBF8935B51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B9FD4213-40B7-4DA5-BCF4-7CCBE3D9B1BA}"/>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879029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D861AE-1FB7-4E2A-8EFB-3201D9F0635C}"/>
              </a:ext>
            </a:extLst>
          </p:cNvPr>
          <p:cNvSpPr>
            <a:spLocks noGrp="1"/>
          </p:cNvSpPr>
          <p:nvPr>
            <p:ph type="body" sz="quarter" idx="10"/>
          </p:nvPr>
        </p:nvSpPr>
        <p:spPr/>
        <p:txBody>
          <a:bodyPr/>
          <a:lstStyle/>
          <a:p>
            <a:r>
              <a:rPr lang="en-US" dirty="0"/>
              <a:t>Question</a:t>
            </a:r>
          </a:p>
        </p:txBody>
      </p:sp>
      <p:sp>
        <p:nvSpPr>
          <p:cNvPr id="3" name="Text Placeholder 2">
            <a:extLst>
              <a:ext uri="{FF2B5EF4-FFF2-40B4-BE49-F238E27FC236}">
                <a16:creationId xmlns:a16="http://schemas.microsoft.com/office/drawing/2014/main" id="{9D82741D-AF0E-4455-8C79-EF051E23738E}"/>
              </a:ext>
            </a:extLst>
          </p:cNvPr>
          <p:cNvSpPr>
            <a:spLocks noGrp="1"/>
          </p:cNvSpPr>
          <p:nvPr>
            <p:ph type="body" sz="quarter" idx="11"/>
          </p:nvPr>
        </p:nvSpPr>
        <p:spPr/>
        <p:txBody>
          <a:bodyPr/>
          <a:lstStyle/>
          <a:p>
            <a:r>
              <a:rPr lang="en-US" sz="2000" dirty="0"/>
              <a:t>How can you apply this topic in your work?</a:t>
            </a:r>
          </a:p>
        </p:txBody>
      </p:sp>
      <p:grpSp>
        <p:nvGrpSpPr>
          <p:cNvPr id="6" name="Group 5">
            <a:extLst>
              <a:ext uri="{FF2B5EF4-FFF2-40B4-BE49-F238E27FC236}">
                <a16:creationId xmlns:a16="http://schemas.microsoft.com/office/drawing/2014/main" id="{D89DAA66-CD10-4D3B-B526-FB8AA3920F6B}"/>
              </a:ext>
            </a:extLst>
          </p:cNvPr>
          <p:cNvGrpSpPr/>
          <p:nvPr/>
        </p:nvGrpSpPr>
        <p:grpSpPr>
          <a:xfrm flipV="1">
            <a:off x="173892" y="0"/>
            <a:ext cx="915866" cy="914397"/>
            <a:chOff x="287769" y="191341"/>
            <a:chExt cx="1324898" cy="1410510"/>
          </a:xfrm>
        </p:grpSpPr>
        <p:pic>
          <p:nvPicPr>
            <p:cNvPr id="7" name="Picture 6">
              <a:extLst>
                <a:ext uri="{FF2B5EF4-FFF2-40B4-BE49-F238E27FC236}">
                  <a16:creationId xmlns:a16="http://schemas.microsoft.com/office/drawing/2014/main" id="{8457AB92-B576-4DF2-BF9C-DBF8935B51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B9FD4213-40B7-4DA5-BCF4-7CCBE3D9B1BA}"/>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891700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itle 3">
            <a:extLst>
              <a:ext uri="{FF2B5EF4-FFF2-40B4-BE49-F238E27FC236}">
                <a16:creationId xmlns:a16="http://schemas.microsoft.com/office/drawing/2014/main" id="{BD3EF31A-0D66-406B-92C3-9A480CF2A30A}"/>
              </a:ext>
            </a:extLst>
          </p:cNvPr>
          <p:cNvSpPr>
            <a:spLocks noGrp="1"/>
          </p:cNvSpPr>
          <p:nvPr>
            <p:ph type="ctrTitle"/>
          </p:nvPr>
        </p:nvSpPr>
        <p:spPr>
          <a:xfrm>
            <a:off x="1059379" y="1489601"/>
            <a:ext cx="6202658" cy="1760792"/>
          </a:xfrm>
        </p:spPr>
        <p:txBody>
          <a:bodyPr anchor="ctr"/>
          <a:lstStyle/>
          <a:p>
            <a:r>
              <a:rPr lang="en-US" dirty="0"/>
              <a:t>Wrap Up</a:t>
            </a:r>
          </a:p>
        </p:txBody>
      </p:sp>
      <p:grpSp>
        <p:nvGrpSpPr>
          <p:cNvPr id="6" name="Group 5">
            <a:extLst>
              <a:ext uri="{FF2B5EF4-FFF2-40B4-BE49-F238E27FC236}">
                <a16:creationId xmlns:a16="http://schemas.microsoft.com/office/drawing/2014/main" id="{C219BCCB-773F-47B4-BC71-4761D7DB2859}"/>
              </a:ext>
            </a:extLst>
          </p:cNvPr>
          <p:cNvGrpSpPr/>
          <p:nvPr/>
        </p:nvGrpSpPr>
        <p:grpSpPr>
          <a:xfrm rot="10800000">
            <a:off x="7725671" y="-2795"/>
            <a:ext cx="843044" cy="802137"/>
            <a:chOff x="287769" y="191341"/>
            <a:chExt cx="1324898" cy="1410510"/>
          </a:xfrm>
        </p:grpSpPr>
        <p:pic>
          <p:nvPicPr>
            <p:cNvPr id="7" name="Picture 6">
              <a:extLst>
                <a:ext uri="{FF2B5EF4-FFF2-40B4-BE49-F238E27FC236}">
                  <a16:creationId xmlns:a16="http://schemas.microsoft.com/office/drawing/2014/main" id="{866C2265-CBF2-40DE-BEC3-BA73F369CD2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C5D00241-8FB3-41BE-8F77-2400A78EBADE}"/>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1457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2" name="Title 1">
            <a:extLst>
              <a:ext uri="{FF2B5EF4-FFF2-40B4-BE49-F238E27FC236}">
                <a16:creationId xmlns:a16="http://schemas.microsoft.com/office/drawing/2014/main" id="{4E04D1F4-EAB6-4921-A2A2-200458DF7157}"/>
              </a:ext>
            </a:extLst>
          </p:cNvPr>
          <p:cNvSpPr>
            <a:spLocks noGrp="1"/>
          </p:cNvSpPr>
          <p:nvPr>
            <p:ph type="title"/>
          </p:nvPr>
        </p:nvSpPr>
        <p:spPr/>
        <p:txBody>
          <a:bodyPr/>
          <a:lstStyle/>
          <a:p>
            <a:r>
              <a:rPr lang="en-US" dirty="0">
                <a:latin typeface="Arial Black" panose="020B0A04020102020204" pitchFamily="34" charset="0"/>
              </a:rPr>
              <a:t>Recording</a:t>
            </a:r>
          </a:p>
        </p:txBody>
      </p:sp>
      <p:sp>
        <p:nvSpPr>
          <p:cNvPr id="24" name="Title 3">
            <a:extLst>
              <a:ext uri="{FF2B5EF4-FFF2-40B4-BE49-F238E27FC236}">
                <a16:creationId xmlns:a16="http://schemas.microsoft.com/office/drawing/2014/main" id="{55A8D4F4-ECEE-4261-A464-0983978559A3}"/>
              </a:ext>
            </a:extLst>
          </p:cNvPr>
          <p:cNvSpPr txBox="1">
            <a:spLocks/>
          </p:cNvSpPr>
          <p:nvPr/>
        </p:nvSpPr>
        <p:spPr>
          <a:xfrm>
            <a:off x="1059379" y="904806"/>
            <a:ext cx="7364646" cy="17607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oudy Stout" panose="0202090407030B020401" pitchFamily="18" charset="0"/>
                <a:ea typeface="Goudy Stout" panose="0202090407030B020401"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r>
              <a:rPr lang="en-US" dirty="0"/>
            </a:br>
            <a:endParaRPr lang="en-US" dirty="0"/>
          </a:p>
        </p:txBody>
      </p:sp>
      <p:pic>
        <p:nvPicPr>
          <p:cNvPr id="25" name="Picture 24">
            <a:extLst>
              <a:ext uri="{FF2B5EF4-FFF2-40B4-BE49-F238E27FC236}">
                <a16:creationId xmlns:a16="http://schemas.microsoft.com/office/drawing/2014/main" id="{85168F76-CC0B-47CC-955D-757748645F43}"/>
              </a:ext>
            </a:extLst>
          </p:cNvPr>
          <p:cNvPicPr>
            <a:picLocks noChangeAspect="1"/>
          </p:cNvPicPr>
          <p:nvPr/>
        </p:nvPicPr>
        <p:blipFill>
          <a:blip r:embed="rId4"/>
          <a:stretch>
            <a:fillRect/>
          </a:stretch>
        </p:blipFill>
        <p:spPr>
          <a:xfrm>
            <a:off x="781050" y="1625530"/>
            <a:ext cx="7581900" cy="806450"/>
          </a:xfrm>
          <a:prstGeom prst="rect">
            <a:avLst/>
          </a:prstGeom>
        </p:spPr>
      </p:pic>
      <p:sp>
        <p:nvSpPr>
          <p:cNvPr id="26" name="TextBox 25">
            <a:extLst>
              <a:ext uri="{FF2B5EF4-FFF2-40B4-BE49-F238E27FC236}">
                <a16:creationId xmlns:a16="http://schemas.microsoft.com/office/drawing/2014/main" id="{417F325C-D764-4A4A-AC24-E2B116AE0956}"/>
              </a:ext>
            </a:extLst>
          </p:cNvPr>
          <p:cNvSpPr txBox="1"/>
          <p:nvPr/>
        </p:nvSpPr>
        <p:spPr>
          <a:xfrm>
            <a:off x="781050" y="2934962"/>
            <a:ext cx="2014402" cy="1477328"/>
          </a:xfrm>
          <a:prstGeom prst="rect">
            <a:avLst/>
          </a:prstGeom>
          <a:noFill/>
          <a:ln w="38100">
            <a:solidFill>
              <a:schemeClr val="accent1"/>
            </a:solidFill>
          </a:ln>
        </p:spPr>
        <p:txBody>
          <a:bodyPr wrap="square" rtlCol="0">
            <a:spAutoFit/>
          </a:bodyPr>
          <a:lstStyle/>
          <a:p>
            <a:r>
              <a:rPr lang="en-US" sz="1800" dirty="0">
                <a:latin typeface="Corbel Light" panose="020B0303020204020204" pitchFamily="34" charset="0"/>
              </a:rPr>
              <a:t>Please leave your audio muted and video off (as shown with red slash marks)</a:t>
            </a:r>
          </a:p>
        </p:txBody>
      </p:sp>
      <p:cxnSp>
        <p:nvCxnSpPr>
          <p:cNvPr id="27" name="Straight Arrow Connector 26">
            <a:extLst>
              <a:ext uri="{FF2B5EF4-FFF2-40B4-BE49-F238E27FC236}">
                <a16:creationId xmlns:a16="http://schemas.microsoft.com/office/drawing/2014/main" id="{01850893-0C99-4A6B-AF2D-1BDF761C0B3B}"/>
              </a:ext>
            </a:extLst>
          </p:cNvPr>
          <p:cNvCxnSpPr>
            <a:cxnSpLocks/>
          </p:cNvCxnSpPr>
          <p:nvPr/>
        </p:nvCxnSpPr>
        <p:spPr>
          <a:xfrm>
            <a:off x="1197864" y="2431980"/>
            <a:ext cx="0" cy="434156"/>
          </a:xfrm>
          <a:prstGeom prst="straightConnector1">
            <a:avLst/>
          </a:prstGeom>
          <a:ln w="57150">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C28C98B-31B5-4596-ABC1-C91381DD6EDC}"/>
              </a:ext>
            </a:extLst>
          </p:cNvPr>
          <p:cNvSpPr txBox="1"/>
          <p:nvPr/>
        </p:nvSpPr>
        <p:spPr>
          <a:xfrm>
            <a:off x="3327985" y="2937792"/>
            <a:ext cx="2228083" cy="1200329"/>
          </a:xfrm>
          <a:prstGeom prst="rect">
            <a:avLst/>
          </a:prstGeom>
          <a:noFill/>
          <a:ln w="38100">
            <a:solidFill>
              <a:schemeClr val="accent1"/>
            </a:solidFill>
          </a:ln>
        </p:spPr>
        <p:txBody>
          <a:bodyPr wrap="square" rtlCol="0">
            <a:spAutoFit/>
          </a:bodyPr>
          <a:lstStyle/>
          <a:p>
            <a:r>
              <a:rPr lang="en-US" sz="1800" dirty="0">
                <a:latin typeface="Corbel Light" panose="020B0303020204020204" pitchFamily="34" charset="0"/>
              </a:rPr>
              <a:t>Use the Chat Box if you have questions or comments during the presentation</a:t>
            </a:r>
          </a:p>
        </p:txBody>
      </p:sp>
      <p:sp>
        <p:nvSpPr>
          <p:cNvPr id="29" name="TextBox 28">
            <a:extLst>
              <a:ext uri="{FF2B5EF4-FFF2-40B4-BE49-F238E27FC236}">
                <a16:creationId xmlns:a16="http://schemas.microsoft.com/office/drawing/2014/main" id="{7FAFB2BC-48E1-4DF4-8C2C-62118C9CB1F1}"/>
              </a:ext>
            </a:extLst>
          </p:cNvPr>
          <p:cNvSpPr txBox="1"/>
          <p:nvPr/>
        </p:nvSpPr>
        <p:spPr>
          <a:xfrm>
            <a:off x="6017624" y="2902399"/>
            <a:ext cx="2345324" cy="923330"/>
          </a:xfrm>
          <a:prstGeom prst="rect">
            <a:avLst/>
          </a:prstGeom>
          <a:noFill/>
          <a:ln w="38100">
            <a:solidFill>
              <a:schemeClr val="accent1"/>
            </a:solidFill>
          </a:ln>
        </p:spPr>
        <p:txBody>
          <a:bodyPr wrap="square" rtlCol="0">
            <a:spAutoFit/>
          </a:bodyPr>
          <a:lstStyle/>
          <a:p>
            <a:r>
              <a:rPr lang="en-US" sz="1800" dirty="0">
                <a:latin typeface="Corbel Light" panose="020B0303020204020204" pitchFamily="34" charset="0"/>
              </a:rPr>
              <a:t>Click More (three dots) if Chat is not visible on your screen</a:t>
            </a:r>
          </a:p>
        </p:txBody>
      </p:sp>
      <p:cxnSp>
        <p:nvCxnSpPr>
          <p:cNvPr id="30" name="Straight Arrow Connector 29">
            <a:extLst>
              <a:ext uri="{FF2B5EF4-FFF2-40B4-BE49-F238E27FC236}">
                <a16:creationId xmlns:a16="http://schemas.microsoft.com/office/drawing/2014/main" id="{550B76FA-FC93-4BB1-AEA4-C917AF820ECD}"/>
              </a:ext>
            </a:extLst>
          </p:cNvPr>
          <p:cNvCxnSpPr>
            <a:cxnSpLocks/>
          </p:cNvCxnSpPr>
          <p:nvPr/>
        </p:nvCxnSpPr>
        <p:spPr>
          <a:xfrm>
            <a:off x="2118360" y="2431980"/>
            <a:ext cx="0" cy="434156"/>
          </a:xfrm>
          <a:prstGeom prst="straightConnector1">
            <a:avLst/>
          </a:prstGeom>
          <a:ln w="57150">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83A8831-526E-4D41-8DAF-55A0A2B471B3}"/>
              </a:ext>
            </a:extLst>
          </p:cNvPr>
          <p:cNvCxnSpPr>
            <a:cxnSpLocks/>
          </p:cNvCxnSpPr>
          <p:nvPr/>
        </p:nvCxnSpPr>
        <p:spPr>
          <a:xfrm>
            <a:off x="4383024" y="2449598"/>
            <a:ext cx="0" cy="434156"/>
          </a:xfrm>
          <a:prstGeom prst="straightConnector1">
            <a:avLst/>
          </a:prstGeom>
          <a:ln w="57150">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BF8CCD3-7958-499A-A1DD-D2F91F719765}"/>
              </a:ext>
            </a:extLst>
          </p:cNvPr>
          <p:cNvCxnSpPr>
            <a:cxnSpLocks/>
          </p:cNvCxnSpPr>
          <p:nvPr/>
        </p:nvCxnSpPr>
        <p:spPr>
          <a:xfrm>
            <a:off x="6839712" y="2431980"/>
            <a:ext cx="0" cy="434156"/>
          </a:xfrm>
          <a:prstGeom prst="straightConnector1">
            <a:avLst/>
          </a:prstGeom>
          <a:ln w="57150">
            <a:headEnd type="arrow" w="lg" len="lg"/>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2438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775120" y="591040"/>
            <a:ext cx="8145595" cy="82107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Today We Talked About</a:t>
            </a:r>
            <a:endParaRPr dirty="0"/>
          </a:p>
        </p:txBody>
      </p:sp>
      <p:sp>
        <p:nvSpPr>
          <p:cNvPr id="3" name="Text Placeholder 2">
            <a:extLst>
              <a:ext uri="{FF2B5EF4-FFF2-40B4-BE49-F238E27FC236}">
                <a16:creationId xmlns:a16="http://schemas.microsoft.com/office/drawing/2014/main" id="{B044A05D-F020-4B66-A87B-357BCC031CAF}"/>
              </a:ext>
            </a:extLst>
          </p:cNvPr>
          <p:cNvSpPr>
            <a:spLocks noGrp="1"/>
          </p:cNvSpPr>
          <p:nvPr>
            <p:ph type="body" idx="3"/>
          </p:nvPr>
        </p:nvSpPr>
        <p:spPr>
          <a:xfrm>
            <a:off x="5686880" y="1877183"/>
            <a:ext cx="2136008" cy="2078444"/>
          </a:xfrm>
        </p:spPr>
        <p:txBody>
          <a:bodyPr/>
          <a:lstStyle/>
          <a:p>
            <a:r>
              <a:rPr lang="en-US">
                <a:solidFill>
                  <a:schemeClr val="tx2">
                    <a:lumMod val="50000"/>
                  </a:schemeClr>
                </a:solidFill>
              </a:rPr>
              <a:t>3</a:t>
            </a:r>
            <a:endParaRPr lang="en-US" dirty="0">
              <a:solidFill>
                <a:schemeClr val="tx2">
                  <a:lumMod val="50000"/>
                </a:schemeClr>
              </a:solidFill>
            </a:endParaRPr>
          </a:p>
          <a:p>
            <a:r>
              <a:rPr lang="en-US" sz="1800"/>
              <a:t>Challenges related to this category</a:t>
            </a:r>
            <a:endParaRPr lang="en-US"/>
          </a:p>
          <a:p>
            <a:endParaRPr lang="en-US" sz="1800"/>
          </a:p>
        </p:txBody>
      </p:sp>
      <p:sp>
        <p:nvSpPr>
          <p:cNvPr id="5" name="Text Placeholder 4">
            <a:extLst>
              <a:ext uri="{FF2B5EF4-FFF2-40B4-BE49-F238E27FC236}">
                <a16:creationId xmlns:a16="http://schemas.microsoft.com/office/drawing/2014/main" id="{2D24D4B0-5BB4-4228-9D80-566A26BFD852}"/>
              </a:ext>
            </a:extLst>
          </p:cNvPr>
          <p:cNvSpPr>
            <a:spLocks noGrp="1"/>
          </p:cNvSpPr>
          <p:nvPr>
            <p:ph type="body" idx="2"/>
          </p:nvPr>
        </p:nvSpPr>
        <p:spPr>
          <a:xfrm>
            <a:off x="3233219" y="1877183"/>
            <a:ext cx="2134926" cy="2319367"/>
          </a:xfrm>
        </p:spPr>
        <p:txBody>
          <a:bodyPr/>
          <a:lstStyle/>
          <a:p>
            <a:r>
              <a:rPr lang="en-US">
                <a:solidFill>
                  <a:schemeClr val="tx2">
                    <a:lumMod val="50000"/>
                  </a:schemeClr>
                </a:solidFill>
              </a:rPr>
              <a:t>2</a:t>
            </a:r>
            <a:endParaRPr lang="en-US" dirty="0">
              <a:solidFill>
                <a:schemeClr val="tx2">
                  <a:lumMod val="50000"/>
                </a:schemeClr>
              </a:solidFill>
            </a:endParaRPr>
          </a:p>
          <a:p>
            <a:r>
              <a:rPr lang="en-US" sz="1800"/>
              <a:t>Demonstrating providing/linking people to needed supports &amp; services</a:t>
            </a:r>
            <a:endParaRPr lang="en-US" b="1" dirty="0"/>
          </a:p>
        </p:txBody>
      </p:sp>
      <p:sp>
        <p:nvSpPr>
          <p:cNvPr id="7" name="Text Placeholder 6">
            <a:extLst>
              <a:ext uri="{FF2B5EF4-FFF2-40B4-BE49-F238E27FC236}">
                <a16:creationId xmlns:a16="http://schemas.microsoft.com/office/drawing/2014/main" id="{73F1BB66-338E-4010-9D71-E0B9059B1E83}"/>
              </a:ext>
            </a:extLst>
          </p:cNvPr>
          <p:cNvSpPr>
            <a:spLocks noGrp="1"/>
          </p:cNvSpPr>
          <p:nvPr>
            <p:ph type="body" idx="1"/>
          </p:nvPr>
        </p:nvSpPr>
        <p:spPr>
          <a:xfrm>
            <a:off x="779558" y="1877183"/>
            <a:ext cx="2134926" cy="1712178"/>
          </a:xfrm>
        </p:spPr>
        <p:txBody>
          <a:bodyPr/>
          <a:lstStyle/>
          <a:p>
            <a:r>
              <a:rPr lang="en-US">
                <a:solidFill>
                  <a:schemeClr val="tx2">
                    <a:lumMod val="50000"/>
                  </a:schemeClr>
                </a:solidFill>
              </a:rPr>
              <a:t>1</a:t>
            </a:r>
            <a:endParaRPr lang="en-US" dirty="0">
              <a:solidFill>
                <a:schemeClr val="tx2">
                  <a:lumMod val="50000"/>
                </a:schemeClr>
              </a:solidFill>
            </a:endParaRPr>
          </a:p>
          <a:p>
            <a:r>
              <a:rPr lang="en-US" sz="1800"/>
              <a:t>Strategies for meeting the 6 competencies in this category</a:t>
            </a:r>
            <a:endParaRPr lang="en-US" dirty="0"/>
          </a:p>
          <a:p>
            <a:endParaRPr lang="en-US" dirty="0"/>
          </a:p>
        </p:txBody>
      </p:sp>
      <p:sp>
        <p:nvSpPr>
          <p:cNvPr id="21" name="Text Placeholder 2">
            <a:extLst>
              <a:ext uri="{FF2B5EF4-FFF2-40B4-BE49-F238E27FC236}">
                <a16:creationId xmlns:a16="http://schemas.microsoft.com/office/drawing/2014/main" id="{F7C4CA7F-D455-4F70-8880-9FD57A95C838}"/>
              </a:ext>
            </a:extLst>
          </p:cNvPr>
          <p:cNvSpPr txBox="1">
            <a:spLocks/>
          </p:cNvSpPr>
          <p:nvPr/>
        </p:nvSpPr>
        <p:spPr>
          <a:xfrm>
            <a:off x="5686880" y="3257724"/>
            <a:ext cx="2136008" cy="1322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800"/>
              <a:buFont typeface="Arial"/>
              <a:buNone/>
              <a:defRPr sz="1400" b="0" i="0" u="none" strike="noStrike" cap="none">
                <a:solidFill>
                  <a:schemeClr val="tx1">
                    <a:lumMod val="65000"/>
                    <a:lumOff val="35000"/>
                  </a:schemeClr>
                </a:solidFill>
                <a:latin typeface="Corbel Light" panose="020B0303020204020204" pitchFamily="34" charset="0"/>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endParaRPr lang="en-US" sz="1800" dirty="0"/>
          </a:p>
        </p:txBody>
      </p:sp>
      <p:sp>
        <p:nvSpPr>
          <p:cNvPr id="22" name="Text Placeholder 4">
            <a:extLst>
              <a:ext uri="{FF2B5EF4-FFF2-40B4-BE49-F238E27FC236}">
                <a16:creationId xmlns:a16="http://schemas.microsoft.com/office/drawing/2014/main" id="{A0F876D6-5DE2-4411-BF12-16E2D5231C41}"/>
              </a:ext>
            </a:extLst>
          </p:cNvPr>
          <p:cNvSpPr txBox="1">
            <a:spLocks/>
          </p:cNvSpPr>
          <p:nvPr/>
        </p:nvSpPr>
        <p:spPr>
          <a:xfrm>
            <a:off x="3233219" y="3257724"/>
            <a:ext cx="2134926" cy="1322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800"/>
              <a:buFont typeface="Arial"/>
              <a:buNone/>
              <a:defRPr sz="1400" b="0" i="0" u="none" strike="noStrike" cap="none">
                <a:solidFill>
                  <a:schemeClr val="tx1">
                    <a:lumMod val="65000"/>
                    <a:lumOff val="35000"/>
                  </a:schemeClr>
                </a:solidFill>
                <a:latin typeface="Corbel Light" panose="020B0303020204020204" pitchFamily="34" charset="0"/>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endParaRPr lang="en-US" sz="1800" dirty="0"/>
          </a:p>
        </p:txBody>
      </p:sp>
      <p:sp>
        <p:nvSpPr>
          <p:cNvPr id="23" name="Text Placeholder 6">
            <a:extLst>
              <a:ext uri="{FF2B5EF4-FFF2-40B4-BE49-F238E27FC236}">
                <a16:creationId xmlns:a16="http://schemas.microsoft.com/office/drawing/2014/main" id="{E7D2D4FF-9EF3-4167-A014-DDB4AB6FDA92}"/>
              </a:ext>
            </a:extLst>
          </p:cNvPr>
          <p:cNvSpPr txBox="1">
            <a:spLocks/>
          </p:cNvSpPr>
          <p:nvPr/>
        </p:nvSpPr>
        <p:spPr>
          <a:xfrm>
            <a:off x="779558" y="3257724"/>
            <a:ext cx="2134926" cy="1322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800"/>
              <a:buFont typeface="Arial"/>
              <a:buNone/>
              <a:defRPr sz="1400" b="0" i="0" u="none" strike="noStrike" cap="none">
                <a:solidFill>
                  <a:schemeClr val="tx1">
                    <a:lumMod val="65000"/>
                    <a:lumOff val="35000"/>
                  </a:schemeClr>
                </a:solidFill>
                <a:latin typeface="Corbel Light" panose="020B0303020204020204" pitchFamily="34" charset="0"/>
                <a:ea typeface="Arial"/>
                <a:cs typeface="Arial"/>
                <a:sym typeface="Arial"/>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endParaRPr lang="en-US" sz="1800" dirty="0"/>
          </a:p>
        </p:txBody>
      </p:sp>
      <p:grpSp>
        <p:nvGrpSpPr>
          <p:cNvPr id="9" name="Group 8">
            <a:extLst>
              <a:ext uri="{FF2B5EF4-FFF2-40B4-BE49-F238E27FC236}">
                <a16:creationId xmlns:a16="http://schemas.microsoft.com/office/drawing/2014/main" id="{53A8A95A-E1C3-467A-8855-F248896AF1EE}"/>
              </a:ext>
            </a:extLst>
          </p:cNvPr>
          <p:cNvGrpSpPr/>
          <p:nvPr/>
        </p:nvGrpSpPr>
        <p:grpSpPr>
          <a:xfrm rot="16200000">
            <a:off x="8371582" y="4189410"/>
            <a:ext cx="765277" cy="779558"/>
            <a:chOff x="572350" y="2666550"/>
            <a:chExt cx="1097280" cy="1085550"/>
          </a:xfrm>
        </p:grpSpPr>
        <p:pic>
          <p:nvPicPr>
            <p:cNvPr id="10" name="Picture 9">
              <a:extLst>
                <a:ext uri="{FF2B5EF4-FFF2-40B4-BE49-F238E27FC236}">
                  <a16:creationId xmlns:a16="http://schemas.microsoft.com/office/drawing/2014/main" id="{556BAC4A-6AF6-4B78-AFFF-55F3C1DFD124}"/>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11" name="Picture 10">
              <a:extLst>
                <a:ext uri="{FF2B5EF4-FFF2-40B4-BE49-F238E27FC236}">
                  <a16:creationId xmlns:a16="http://schemas.microsoft.com/office/drawing/2014/main" id="{1D1BF949-DBD4-40C8-AB31-BE7EAAD9DA6B}"/>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ext Placeholder 1">
            <a:extLst>
              <a:ext uri="{FF2B5EF4-FFF2-40B4-BE49-F238E27FC236}">
                <a16:creationId xmlns:a16="http://schemas.microsoft.com/office/drawing/2014/main" id="{124D504A-0055-4F7C-82D6-988894CF7250}"/>
              </a:ext>
            </a:extLst>
          </p:cNvPr>
          <p:cNvSpPr>
            <a:spLocks noGrp="1"/>
          </p:cNvSpPr>
          <p:nvPr>
            <p:ph type="body" idx="1"/>
          </p:nvPr>
        </p:nvSpPr>
        <p:spPr>
          <a:xfrm>
            <a:off x="3118649" y="2247333"/>
            <a:ext cx="4659661" cy="1484055"/>
          </a:xfrm>
        </p:spPr>
        <p:txBody>
          <a:bodyPr/>
          <a:lstStyle/>
          <a:p>
            <a:r>
              <a:rPr lang="en-US" sz="1600" dirty="0">
                <a:effectLst/>
                <a:ea typeface="Calibri" panose="020F0502020204030204" pitchFamily="34" charset="0"/>
                <a:cs typeface="Times New Roman" panose="02020603050405020304" pitchFamily="18" charset="0"/>
              </a:rPr>
              <a:t>As the Academy of Peer Services End User Support Specialist, Maryam has combined her training and experience as a NYAPRS Peer Bridger with her excellence in customer service to provide a unique form of ThPS. </a:t>
            </a:r>
          </a:p>
        </p:txBody>
      </p:sp>
      <p:pic>
        <p:nvPicPr>
          <p:cNvPr id="3" name="Picture 2" descr="A picture containing person, outdoor&#10;&#10;Description automatically generated">
            <a:extLst>
              <a:ext uri="{FF2B5EF4-FFF2-40B4-BE49-F238E27FC236}">
                <a16:creationId xmlns:a16="http://schemas.microsoft.com/office/drawing/2014/main" id="{583DA9C1-378D-4279-8DAA-9FB266D2AB30}"/>
              </a:ext>
            </a:extLst>
          </p:cNvPr>
          <p:cNvPicPr>
            <a:picLocks noChangeAspect="1"/>
          </p:cNvPicPr>
          <p:nvPr/>
        </p:nvPicPr>
        <p:blipFill rotWithShape="1">
          <a:blip r:embed="rId4"/>
          <a:srcRect l="20587" r="26781" b="45470"/>
          <a:stretch/>
        </p:blipFill>
        <p:spPr>
          <a:xfrm>
            <a:off x="1032377" y="1507426"/>
            <a:ext cx="1939422" cy="2009374"/>
          </a:xfrm>
          <a:prstGeom prst="rect">
            <a:avLst/>
          </a:prstGeom>
        </p:spPr>
      </p:pic>
      <p:sp>
        <p:nvSpPr>
          <p:cNvPr id="5" name="Title 4">
            <a:extLst>
              <a:ext uri="{FF2B5EF4-FFF2-40B4-BE49-F238E27FC236}">
                <a16:creationId xmlns:a16="http://schemas.microsoft.com/office/drawing/2014/main" id="{D1CE03FD-93B9-4FB0-91BB-4C4BD86B8435}"/>
              </a:ext>
            </a:extLst>
          </p:cNvPr>
          <p:cNvSpPr>
            <a:spLocks noGrp="1"/>
          </p:cNvSpPr>
          <p:nvPr>
            <p:ph type="title"/>
          </p:nvPr>
        </p:nvSpPr>
        <p:spPr>
          <a:xfrm>
            <a:off x="3118649" y="1269270"/>
            <a:ext cx="4702050" cy="821073"/>
          </a:xfrm>
        </p:spPr>
        <p:txBody>
          <a:bodyPr/>
          <a:lstStyle/>
          <a:p>
            <a:r>
              <a:rPr lang="en-US" dirty="0"/>
              <a:t>Maryam’s Minute</a:t>
            </a:r>
          </a:p>
        </p:txBody>
      </p:sp>
    </p:spTree>
    <p:custDataLst>
      <p:tags r:id="rId1"/>
    </p:custDataLst>
    <p:extLst>
      <p:ext uri="{BB962C8B-B14F-4D97-AF65-F5344CB8AC3E}">
        <p14:creationId xmlns:p14="http://schemas.microsoft.com/office/powerpoint/2010/main" val="1729592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2" name="Text Placeholder 1">
            <a:extLst>
              <a:ext uri="{FF2B5EF4-FFF2-40B4-BE49-F238E27FC236}">
                <a16:creationId xmlns:a16="http://schemas.microsoft.com/office/drawing/2014/main" id="{279CD392-D866-49AC-B931-FC08C6C320F9}"/>
              </a:ext>
            </a:extLst>
          </p:cNvPr>
          <p:cNvSpPr>
            <a:spLocks noGrp="1"/>
          </p:cNvSpPr>
          <p:nvPr>
            <p:ph type="body" sz="quarter" idx="10"/>
          </p:nvPr>
        </p:nvSpPr>
        <p:spPr>
          <a:xfrm>
            <a:off x="788969" y="1540173"/>
            <a:ext cx="5643460" cy="3325813"/>
          </a:xfrm>
        </p:spPr>
        <p:txBody>
          <a:bodyPr/>
          <a:lstStyle/>
          <a:p>
            <a:r>
              <a:rPr lang="en-US" dirty="0"/>
              <a:t>The topic of the next ThPS training session is</a:t>
            </a:r>
          </a:p>
          <a:p>
            <a:endParaRPr lang="en-US" dirty="0"/>
          </a:p>
          <a:p>
            <a:endParaRPr lang="en-US"/>
          </a:p>
          <a:p>
            <a:r>
              <a:rPr lang="en-US"/>
              <a:t>Documentation &amp; Technology</a:t>
            </a:r>
          </a:p>
          <a:p>
            <a:endParaRPr lang="en-US"/>
          </a:p>
          <a:p>
            <a:r>
              <a:rPr lang="en-US"/>
              <a:t>November 18, 2021</a:t>
            </a:r>
            <a:endParaRPr lang="en-US" dirty="0"/>
          </a:p>
        </p:txBody>
      </p:sp>
      <p:sp>
        <p:nvSpPr>
          <p:cNvPr id="6" name="Title 5">
            <a:extLst>
              <a:ext uri="{FF2B5EF4-FFF2-40B4-BE49-F238E27FC236}">
                <a16:creationId xmlns:a16="http://schemas.microsoft.com/office/drawing/2014/main" id="{E1D82AC6-9BDD-48D3-A6D3-D95304553162}"/>
              </a:ext>
            </a:extLst>
          </p:cNvPr>
          <p:cNvSpPr>
            <a:spLocks noGrp="1"/>
          </p:cNvSpPr>
          <p:nvPr>
            <p:ph type="title"/>
          </p:nvPr>
        </p:nvSpPr>
        <p:spPr/>
        <p:txBody>
          <a:bodyPr/>
          <a:lstStyle/>
          <a:p>
            <a:r>
              <a:rPr lang="en-US" dirty="0"/>
              <a:t>Next Training</a:t>
            </a:r>
          </a:p>
        </p:txBody>
      </p:sp>
      <p:grpSp>
        <p:nvGrpSpPr>
          <p:cNvPr id="18" name="Group 17">
            <a:extLst>
              <a:ext uri="{FF2B5EF4-FFF2-40B4-BE49-F238E27FC236}">
                <a16:creationId xmlns:a16="http://schemas.microsoft.com/office/drawing/2014/main" id="{D71EF5E4-857C-40FD-8FE5-371CE9A66931}"/>
              </a:ext>
            </a:extLst>
          </p:cNvPr>
          <p:cNvGrpSpPr>
            <a:grpSpLocks noChangeAspect="1"/>
          </p:cNvGrpSpPr>
          <p:nvPr/>
        </p:nvGrpSpPr>
        <p:grpSpPr>
          <a:xfrm>
            <a:off x="6778187" y="2325520"/>
            <a:ext cx="2085024" cy="2414016"/>
            <a:chOff x="6562510" y="2022739"/>
            <a:chExt cx="2519293" cy="2916807"/>
          </a:xfrm>
        </p:grpSpPr>
        <p:grpSp>
          <p:nvGrpSpPr>
            <p:cNvPr id="19" name="Group 18">
              <a:extLst>
                <a:ext uri="{FF2B5EF4-FFF2-40B4-BE49-F238E27FC236}">
                  <a16:creationId xmlns:a16="http://schemas.microsoft.com/office/drawing/2014/main" id="{0FFA2C02-48F2-4A6D-A44F-2DF1CE2E360A}"/>
                </a:ext>
              </a:extLst>
            </p:cNvPr>
            <p:cNvGrpSpPr/>
            <p:nvPr/>
          </p:nvGrpSpPr>
          <p:grpSpPr>
            <a:xfrm flipH="1">
              <a:off x="7085684" y="3019770"/>
              <a:ext cx="1470032" cy="1919776"/>
              <a:chOff x="1949913" y="413496"/>
              <a:chExt cx="1470032" cy="1919776"/>
            </a:xfrm>
          </p:grpSpPr>
          <p:pic>
            <p:nvPicPr>
              <p:cNvPr id="28" name="Picture 27">
                <a:extLst>
                  <a:ext uri="{FF2B5EF4-FFF2-40B4-BE49-F238E27FC236}">
                    <a16:creationId xmlns:a16="http://schemas.microsoft.com/office/drawing/2014/main" id="{4E2D0EC2-1456-4E92-A2DC-F1DEEF7EAF2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34" name="Picture 33">
                <a:extLst>
                  <a:ext uri="{FF2B5EF4-FFF2-40B4-BE49-F238E27FC236}">
                    <a16:creationId xmlns:a16="http://schemas.microsoft.com/office/drawing/2014/main" id="{1C863C21-E29D-49FB-ADAB-6FDD267AF81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20" name="Group 19">
              <a:extLst>
                <a:ext uri="{FF2B5EF4-FFF2-40B4-BE49-F238E27FC236}">
                  <a16:creationId xmlns:a16="http://schemas.microsoft.com/office/drawing/2014/main" id="{51B9AD81-84D7-4EDA-9F4E-D6037C41E328}"/>
                </a:ext>
              </a:extLst>
            </p:cNvPr>
            <p:cNvGrpSpPr/>
            <p:nvPr/>
          </p:nvGrpSpPr>
          <p:grpSpPr>
            <a:xfrm flipH="1">
              <a:off x="7539285" y="2022739"/>
              <a:ext cx="1097280" cy="1078160"/>
              <a:chOff x="531584" y="1123597"/>
              <a:chExt cx="1097280" cy="1078160"/>
            </a:xfrm>
          </p:grpSpPr>
          <p:pic>
            <p:nvPicPr>
              <p:cNvPr id="26" name="Picture 25">
                <a:extLst>
                  <a:ext uri="{FF2B5EF4-FFF2-40B4-BE49-F238E27FC236}">
                    <a16:creationId xmlns:a16="http://schemas.microsoft.com/office/drawing/2014/main" id="{4E8B736E-E467-4E97-99DC-F5152F2F0338}"/>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27" name="Picture 26">
                <a:extLst>
                  <a:ext uri="{FF2B5EF4-FFF2-40B4-BE49-F238E27FC236}">
                    <a16:creationId xmlns:a16="http://schemas.microsoft.com/office/drawing/2014/main" id="{A6882901-AFD9-4D50-BBA8-A21B4324779B}"/>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21" name="Picture 20">
              <a:extLst>
                <a:ext uri="{FF2B5EF4-FFF2-40B4-BE49-F238E27FC236}">
                  <a16:creationId xmlns:a16="http://schemas.microsoft.com/office/drawing/2014/main" id="{7C4EFFBF-2173-450B-ADC8-E8C2E5BF2C6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22" name="Picture 21">
              <a:extLst>
                <a:ext uri="{FF2B5EF4-FFF2-40B4-BE49-F238E27FC236}">
                  <a16:creationId xmlns:a16="http://schemas.microsoft.com/office/drawing/2014/main" id="{061E889E-A68C-4382-A11D-02731DF4005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D861AE-1FB7-4E2A-8EFB-3201D9F0635C}"/>
              </a:ext>
            </a:extLst>
          </p:cNvPr>
          <p:cNvSpPr>
            <a:spLocks noGrp="1"/>
          </p:cNvSpPr>
          <p:nvPr>
            <p:ph type="body" sz="quarter" idx="10"/>
          </p:nvPr>
        </p:nvSpPr>
        <p:spPr/>
        <p:txBody>
          <a:bodyPr/>
          <a:lstStyle/>
          <a:p>
            <a:r>
              <a:rPr lang="en-US" dirty="0"/>
              <a:t>Question</a:t>
            </a:r>
          </a:p>
        </p:txBody>
      </p:sp>
      <p:sp>
        <p:nvSpPr>
          <p:cNvPr id="3" name="Text Placeholder 2">
            <a:extLst>
              <a:ext uri="{FF2B5EF4-FFF2-40B4-BE49-F238E27FC236}">
                <a16:creationId xmlns:a16="http://schemas.microsoft.com/office/drawing/2014/main" id="{AA401434-F195-4A7A-AE67-AE0863BB78B9}"/>
              </a:ext>
            </a:extLst>
          </p:cNvPr>
          <p:cNvSpPr>
            <a:spLocks noGrp="1"/>
          </p:cNvSpPr>
          <p:nvPr>
            <p:ph type="body" sz="quarter" idx="11"/>
          </p:nvPr>
        </p:nvSpPr>
        <p:spPr>
          <a:prstGeom prst="rect">
            <a:avLst/>
          </a:prstGeom>
        </p:spPr>
        <p:txBody>
          <a:bodyPr/>
          <a:lstStyle/>
          <a:p>
            <a:r>
              <a:rPr lang="en-US" sz="2000" dirty="0"/>
              <a:t>What is the most important thing you’re taking away from this session?</a:t>
            </a:r>
          </a:p>
        </p:txBody>
      </p:sp>
      <p:grpSp>
        <p:nvGrpSpPr>
          <p:cNvPr id="6" name="Group 5">
            <a:extLst>
              <a:ext uri="{FF2B5EF4-FFF2-40B4-BE49-F238E27FC236}">
                <a16:creationId xmlns:a16="http://schemas.microsoft.com/office/drawing/2014/main" id="{D89DAA66-CD10-4D3B-B526-FB8AA3920F6B}"/>
              </a:ext>
            </a:extLst>
          </p:cNvPr>
          <p:cNvGrpSpPr/>
          <p:nvPr/>
        </p:nvGrpSpPr>
        <p:grpSpPr>
          <a:xfrm flipV="1">
            <a:off x="173892" y="0"/>
            <a:ext cx="915866" cy="914397"/>
            <a:chOff x="287769" y="191341"/>
            <a:chExt cx="1324898" cy="1410510"/>
          </a:xfrm>
        </p:grpSpPr>
        <p:pic>
          <p:nvPicPr>
            <p:cNvPr id="7" name="Picture 6">
              <a:extLst>
                <a:ext uri="{FF2B5EF4-FFF2-40B4-BE49-F238E27FC236}">
                  <a16:creationId xmlns:a16="http://schemas.microsoft.com/office/drawing/2014/main" id="{8457AB92-B576-4DF2-BF9C-DBF8935B51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287769" y="191341"/>
              <a:ext cx="1324898" cy="1326633"/>
            </a:xfrm>
            <a:prstGeom prst="rect">
              <a:avLst/>
            </a:prstGeom>
          </p:spPr>
        </p:pic>
        <p:pic>
          <p:nvPicPr>
            <p:cNvPr id="8" name="Picture 7">
              <a:extLst>
                <a:ext uri="{FF2B5EF4-FFF2-40B4-BE49-F238E27FC236}">
                  <a16:creationId xmlns:a16="http://schemas.microsoft.com/office/drawing/2014/main" id="{B9FD4213-40B7-4DA5-BCF4-7CCBE3D9B1BA}"/>
                </a:ext>
              </a:extLst>
            </p:cNvPr>
            <p:cNvPicPr>
              <a:picLocks noChangeAspect="1"/>
            </p:cNvPicPr>
            <p:nvPr/>
          </p:nvPicPr>
          <p:blipFill rotWithShape="1">
            <a:blip r:embed="rId4">
              <a:extLst>
                <a:ext uri="{28A0092B-C50C-407E-A947-70E740481C1C}">
                  <a14:useLocalDpi xmlns:a14="http://schemas.microsoft.com/office/drawing/2010/main" val="0"/>
                </a:ext>
              </a:extLst>
            </a:blip>
            <a:srcRect l="56022" t="41434" r="41630" b="56290"/>
            <a:stretch/>
          </p:blipFill>
          <p:spPr>
            <a:xfrm>
              <a:off x="769448" y="1472795"/>
              <a:ext cx="286247" cy="129056"/>
            </a:xfrm>
            <a:prstGeom prst="rect">
              <a:avLst/>
            </a:prstGeom>
          </p:spPr>
        </p:pic>
      </p:grpSp>
    </p:spTree>
    <p:custDataLst>
      <p:tags r:id="rId1"/>
    </p:custDataLst>
    <p:extLst>
      <p:ext uri="{BB962C8B-B14F-4D97-AF65-F5344CB8AC3E}">
        <p14:creationId xmlns:p14="http://schemas.microsoft.com/office/powerpoint/2010/main" val="1947193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 name="Title 2">
            <a:extLst>
              <a:ext uri="{FF2B5EF4-FFF2-40B4-BE49-F238E27FC236}">
                <a16:creationId xmlns:a16="http://schemas.microsoft.com/office/drawing/2014/main" id="{81E0F73E-267D-476F-98A7-41B470524435}"/>
              </a:ext>
            </a:extLst>
          </p:cNvPr>
          <p:cNvSpPr>
            <a:spLocks noGrp="1"/>
          </p:cNvSpPr>
          <p:nvPr>
            <p:ph type="title"/>
          </p:nvPr>
        </p:nvSpPr>
        <p:spPr>
          <a:xfrm>
            <a:off x="1052822" y="1420381"/>
            <a:ext cx="7038355" cy="821073"/>
          </a:xfrm>
        </p:spPr>
        <p:txBody>
          <a:bodyPr/>
          <a:lstStyle/>
          <a:p>
            <a:pPr algn="ctr"/>
            <a:r>
              <a:rPr lang="en-US" sz="6600" dirty="0"/>
              <a:t>Thanks</a:t>
            </a:r>
          </a:p>
        </p:txBody>
      </p:sp>
      <p:sp>
        <p:nvSpPr>
          <p:cNvPr id="5" name="Text Placeholder 4">
            <a:extLst>
              <a:ext uri="{FF2B5EF4-FFF2-40B4-BE49-F238E27FC236}">
                <a16:creationId xmlns:a16="http://schemas.microsoft.com/office/drawing/2014/main" id="{B0E2763C-FF08-483F-9959-F0D185D1975B}"/>
              </a:ext>
            </a:extLst>
          </p:cNvPr>
          <p:cNvSpPr>
            <a:spLocks noGrp="1"/>
          </p:cNvSpPr>
          <p:nvPr>
            <p:ph type="body" idx="1"/>
          </p:nvPr>
        </p:nvSpPr>
        <p:spPr>
          <a:xfrm>
            <a:off x="1052822" y="2336767"/>
            <a:ext cx="7038355" cy="704146"/>
          </a:xfrm>
        </p:spPr>
        <p:txBody>
          <a:bodyPr/>
          <a:lstStyle/>
          <a:p>
            <a:pPr algn="ctr"/>
            <a:r>
              <a:rPr lang="en-US" sz="2000" dirty="0"/>
              <a:t>Any questions?</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1381250" y="700719"/>
            <a:ext cx="3878400" cy="91575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a:t>Credits</a:t>
            </a:r>
            <a:endParaRPr sz="4400" dirty="0"/>
          </a:p>
        </p:txBody>
      </p:sp>
      <p:sp>
        <p:nvSpPr>
          <p:cNvPr id="425" name="Google Shape;425;p36"/>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dirty="0"/>
              <a:t>Slideshow design by Athena Rayne Anderson, PhD, MEd</a:t>
            </a:r>
          </a:p>
          <a:p>
            <a:pPr marL="0" lvl="0" indent="0" algn="l" rtl="0">
              <a:spcBef>
                <a:spcPts val="600"/>
              </a:spcBef>
              <a:spcAft>
                <a:spcPts val="0"/>
              </a:spcAft>
              <a:buClr>
                <a:schemeClr val="dk1"/>
              </a:buClr>
              <a:buSzPts val="1100"/>
              <a:buFont typeface="Arial"/>
              <a:buNone/>
            </a:pPr>
            <a:endParaRPr lang="en-US" sz="1600" dirty="0"/>
          </a:p>
          <a:p>
            <a:pPr marL="0" lvl="0" indent="0" algn="l" rtl="0">
              <a:spcBef>
                <a:spcPts val="600"/>
              </a:spcBef>
              <a:spcAft>
                <a:spcPts val="0"/>
              </a:spcAft>
              <a:buClr>
                <a:schemeClr val="dk1"/>
              </a:buClr>
              <a:buSzPts val="1100"/>
              <a:buFont typeface="Arial"/>
              <a:buNone/>
            </a:pPr>
            <a:r>
              <a:rPr lang="en-US" dirty="0"/>
              <a:t>Robot body parts available free online.</a:t>
            </a:r>
            <a:endParaRPr lang="en-US" sz="1600" dirty="0"/>
          </a:p>
          <a:p>
            <a:pPr marL="76200" lvl="0" algn="l" rtl="0">
              <a:lnSpc>
                <a:spcPct val="115000"/>
              </a:lnSpc>
              <a:spcBef>
                <a:spcPts val="0"/>
              </a:spcBef>
              <a:spcAft>
                <a:spcPts val="0"/>
              </a:spcAft>
              <a:buClr>
                <a:srgbClr val="000000"/>
              </a:buClr>
              <a:buSzPts val="2400"/>
            </a:pPr>
            <a:endParaRPr dirty="0">
              <a:highlight>
                <a:schemeClr val="accent1"/>
              </a:highlight>
            </a:endParaRPr>
          </a:p>
          <a:p>
            <a:pPr marL="0" lvl="0" indent="0" algn="l" rtl="0">
              <a:spcBef>
                <a:spcPts val="600"/>
              </a:spcBef>
              <a:spcAft>
                <a:spcPts val="0"/>
              </a:spcAft>
              <a:buNone/>
            </a:pPr>
            <a:endParaRPr dirty="0"/>
          </a:p>
        </p:txBody>
      </p:sp>
      <p:grpSp>
        <p:nvGrpSpPr>
          <p:cNvPr id="4" name="Group 3">
            <a:extLst>
              <a:ext uri="{FF2B5EF4-FFF2-40B4-BE49-F238E27FC236}">
                <a16:creationId xmlns:a16="http://schemas.microsoft.com/office/drawing/2014/main" id="{7775B6AE-68D3-44A6-B035-B402143FE915}"/>
              </a:ext>
            </a:extLst>
          </p:cNvPr>
          <p:cNvGrpSpPr/>
          <p:nvPr/>
        </p:nvGrpSpPr>
        <p:grpSpPr>
          <a:xfrm>
            <a:off x="6377603" y="1714166"/>
            <a:ext cx="2519293" cy="2916807"/>
            <a:chOff x="6562510" y="2022739"/>
            <a:chExt cx="2519293" cy="2916807"/>
          </a:xfrm>
        </p:grpSpPr>
        <p:grpSp>
          <p:nvGrpSpPr>
            <p:cNvPr id="5" name="Group 4">
              <a:extLst>
                <a:ext uri="{FF2B5EF4-FFF2-40B4-BE49-F238E27FC236}">
                  <a16:creationId xmlns:a16="http://schemas.microsoft.com/office/drawing/2014/main" id="{730F59E6-EFE8-49B1-8E20-061744321E55}"/>
                </a:ext>
              </a:extLst>
            </p:cNvPr>
            <p:cNvGrpSpPr/>
            <p:nvPr/>
          </p:nvGrpSpPr>
          <p:grpSpPr>
            <a:xfrm flipH="1">
              <a:off x="7085684" y="3019770"/>
              <a:ext cx="1470032" cy="1919776"/>
              <a:chOff x="1949913" y="413496"/>
              <a:chExt cx="1470032" cy="1919776"/>
            </a:xfrm>
          </p:grpSpPr>
          <p:pic>
            <p:nvPicPr>
              <p:cNvPr id="11" name="Picture 10">
                <a:extLst>
                  <a:ext uri="{FF2B5EF4-FFF2-40B4-BE49-F238E27FC236}">
                    <a16:creationId xmlns:a16="http://schemas.microsoft.com/office/drawing/2014/main" id="{371480BB-B882-4940-9430-414796F44BA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12" name="Picture 11">
                <a:extLst>
                  <a:ext uri="{FF2B5EF4-FFF2-40B4-BE49-F238E27FC236}">
                    <a16:creationId xmlns:a16="http://schemas.microsoft.com/office/drawing/2014/main" id="{C6B43435-0137-403C-9412-0EA2EA9BE2F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6" name="Group 5">
              <a:extLst>
                <a:ext uri="{FF2B5EF4-FFF2-40B4-BE49-F238E27FC236}">
                  <a16:creationId xmlns:a16="http://schemas.microsoft.com/office/drawing/2014/main" id="{C5E40AB7-375A-4668-BE8F-DF4567534C09}"/>
                </a:ext>
              </a:extLst>
            </p:cNvPr>
            <p:cNvGrpSpPr/>
            <p:nvPr/>
          </p:nvGrpSpPr>
          <p:grpSpPr>
            <a:xfrm flipH="1">
              <a:off x="7539285" y="2022739"/>
              <a:ext cx="1097280" cy="1078160"/>
              <a:chOff x="531584" y="1123597"/>
              <a:chExt cx="1097280" cy="1078160"/>
            </a:xfrm>
          </p:grpSpPr>
          <p:pic>
            <p:nvPicPr>
              <p:cNvPr id="9" name="Picture 8">
                <a:extLst>
                  <a:ext uri="{FF2B5EF4-FFF2-40B4-BE49-F238E27FC236}">
                    <a16:creationId xmlns:a16="http://schemas.microsoft.com/office/drawing/2014/main" id="{22EF11BC-1D49-455C-A43C-9BB6B45E2611}"/>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0" name="Picture 9">
                <a:extLst>
                  <a:ext uri="{FF2B5EF4-FFF2-40B4-BE49-F238E27FC236}">
                    <a16:creationId xmlns:a16="http://schemas.microsoft.com/office/drawing/2014/main" id="{A21A37DD-5A57-434B-8989-A11B9D9F62C0}"/>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7" name="Picture 6">
              <a:extLst>
                <a:ext uri="{FF2B5EF4-FFF2-40B4-BE49-F238E27FC236}">
                  <a16:creationId xmlns:a16="http://schemas.microsoft.com/office/drawing/2014/main" id="{E9F6ACA4-17DA-4538-8AFC-5F3D038AA7E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8" name="Picture 7">
              <a:extLst>
                <a:ext uri="{FF2B5EF4-FFF2-40B4-BE49-F238E27FC236}">
                  <a16:creationId xmlns:a16="http://schemas.microsoft.com/office/drawing/2014/main" id="{892321FC-1D1B-4753-BDAF-20F5AEE0C66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FA80FAB-659B-4FE4-9170-72D50E7EF18A}"/>
              </a:ext>
            </a:extLst>
          </p:cNvPr>
          <p:cNvSpPr>
            <a:spLocks noGrp="1"/>
          </p:cNvSpPr>
          <p:nvPr>
            <p:ph type="body" sz="quarter" idx="4294967295"/>
          </p:nvPr>
        </p:nvSpPr>
        <p:spPr>
          <a:xfrm>
            <a:off x="431800" y="546101"/>
            <a:ext cx="3429000" cy="812800"/>
          </a:xfrm>
          <a:prstGeom prst="rect">
            <a:avLst/>
          </a:prstGeom>
        </p:spPr>
        <p:txBody>
          <a:bodyPr/>
          <a:lstStyle/>
          <a:p>
            <a:r>
              <a:rPr lang="en-US" sz="3600" dirty="0">
                <a:latin typeface="Arial Black" panose="020B0A04020102020204" pitchFamily="34" charset="0"/>
              </a:rPr>
              <a:t>Question</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5F6F7DC6-F2FD-453D-8B4B-866ADF934B72}"/>
              </a:ext>
            </a:extLst>
          </p:cNvPr>
          <p:cNvPicPr>
            <a:picLocks noChangeAspect="1"/>
          </p:cNvPicPr>
          <p:nvPr/>
        </p:nvPicPr>
        <p:blipFill>
          <a:blip r:embed="rId4"/>
          <a:stretch>
            <a:fillRect/>
          </a:stretch>
        </p:blipFill>
        <p:spPr>
          <a:xfrm>
            <a:off x="3860800" y="408214"/>
            <a:ext cx="4509588" cy="3160849"/>
          </a:xfrm>
          <a:prstGeom prst="rect">
            <a:avLst/>
          </a:prstGeom>
          <a:ln w="38100">
            <a:solidFill>
              <a:schemeClr val="accent1"/>
            </a:solidFill>
          </a:ln>
        </p:spPr>
      </p:pic>
      <p:sp>
        <p:nvSpPr>
          <p:cNvPr id="6" name="Arrow: Up 5">
            <a:extLst>
              <a:ext uri="{FF2B5EF4-FFF2-40B4-BE49-F238E27FC236}">
                <a16:creationId xmlns:a16="http://schemas.microsoft.com/office/drawing/2014/main" id="{4E35BD91-E1A3-4AD8-83A4-452EE912C195}"/>
              </a:ext>
            </a:extLst>
          </p:cNvPr>
          <p:cNvSpPr/>
          <p:nvPr/>
        </p:nvSpPr>
        <p:spPr>
          <a:xfrm>
            <a:off x="4398102" y="3264263"/>
            <a:ext cx="444137" cy="109728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1E78B49-ADB2-4003-8DE7-205A6B223DF3}"/>
              </a:ext>
            </a:extLst>
          </p:cNvPr>
          <p:cNvSpPr txBox="1"/>
          <p:nvPr/>
        </p:nvSpPr>
        <p:spPr>
          <a:xfrm>
            <a:off x="4842239" y="4021284"/>
            <a:ext cx="3528149" cy="523220"/>
          </a:xfrm>
          <a:prstGeom prst="rect">
            <a:avLst/>
          </a:prstGeom>
          <a:noFill/>
          <a:ln w="38100">
            <a:solidFill>
              <a:schemeClr val="accent1"/>
            </a:solidFill>
          </a:ln>
        </p:spPr>
        <p:txBody>
          <a:bodyPr wrap="square" rtlCol="0">
            <a:spAutoFit/>
          </a:bodyPr>
          <a:lstStyle/>
          <a:p>
            <a:r>
              <a:rPr lang="en-US" dirty="0">
                <a:latin typeface="Corbel Light" panose="020B0303020204020204" pitchFamily="34" charset="0"/>
              </a:rPr>
              <a:t>Select To</a:t>
            </a:r>
            <a:r>
              <a:rPr lang="en-US">
                <a:latin typeface="Corbel Light" panose="020B0303020204020204" pitchFamily="34" charset="0"/>
              </a:rPr>
              <a:t>: Everyone, </a:t>
            </a:r>
            <a:r>
              <a:rPr lang="en-US" dirty="0">
                <a:latin typeface="Corbel Light" panose="020B0303020204020204" pitchFamily="34" charset="0"/>
              </a:rPr>
              <a:t>then type your introduction in the Chat Box</a:t>
            </a:r>
          </a:p>
        </p:txBody>
      </p:sp>
    </p:spTree>
    <p:custDataLst>
      <p:tags r:id="rId1"/>
    </p:custDataLst>
    <p:extLst>
      <p:ext uri="{BB962C8B-B14F-4D97-AF65-F5344CB8AC3E}">
        <p14:creationId xmlns:p14="http://schemas.microsoft.com/office/powerpoint/2010/main" val="102342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Text Placeholder 8">
            <a:extLst>
              <a:ext uri="{FF2B5EF4-FFF2-40B4-BE49-F238E27FC236}">
                <a16:creationId xmlns:a16="http://schemas.microsoft.com/office/drawing/2014/main" id="{C96B61D9-92DD-41AD-9B98-3F7A74EA1E7E}"/>
              </a:ext>
            </a:extLst>
          </p:cNvPr>
          <p:cNvSpPr>
            <a:spLocks noGrp="1"/>
          </p:cNvSpPr>
          <p:nvPr>
            <p:ph type="body" sz="quarter" idx="10"/>
          </p:nvPr>
        </p:nvSpPr>
        <p:spPr/>
        <p:txBody>
          <a:bodyPr/>
          <a:lstStyle/>
          <a:p>
            <a:r>
              <a:rPr lang="en-US" sz="4000" dirty="0">
                <a:latin typeface="Arial Black" panose="020B0A04020102020204" pitchFamily="34" charset="0"/>
              </a:rPr>
              <a:t>Previous Session </a:t>
            </a:r>
          </a:p>
        </p:txBody>
      </p:sp>
      <p:sp>
        <p:nvSpPr>
          <p:cNvPr id="3" name="Text Placeholder 2">
            <a:extLst>
              <a:ext uri="{FF2B5EF4-FFF2-40B4-BE49-F238E27FC236}">
                <a16:creationId xmlns:a16="http://schemas.microsoft.com/office/drawing/2014/main" id="{B3ECE75E-E15C-4B7C-8BE4-9582B81E8CF8}"/>
              </a:ext>
            </a:extLst>
          </p:cNvPr>
          <p:cNvSpPr>
            <a:spLocks noGrp="1"/>
          </p:cNvSpPr>
          <p:nvPr>
            <p:ph type="body" sz="quarter" idx="11"/>
          </p:nvPr>
        </p:nvSpPr>
        <p:spPr>
          <a:xfrm>
            <a:off x="631825" y="1841906"/>
            <a:ext cx="7880350" cy="2086644"/>
          </a:xfrm>
        </p:spPr>
        <p:txBody>
          <a:bodyPr/>
          <a:lstStyle/>
          <a:p>
            <a:r>
              <a:rPr lang="en-US" dirty="0">
                <a:solidFill>
                  <a:schemeClr val="tx1"/>
                </a:solidFill>
              </a:rPr>
              <a:t>Telehealth Peer Support (ThPS) Communication Techniques</a:t>
            </a:r>
          </a:p>
          <a:p>
            <a:endParaRPr lang="en-US" dirty="0">
              <a:solidFill>
                <a:schemeClr val="tx1"/>
              </a:solidFill>
            </a:endParaRPr>
          </a:p>
          <a:p>
            <a:pPr marR="0" lvl="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Communication barriers specific to telehealth</a:t>
            </a:r>
          </a:p>
          <a:p>
            <a:pPr marR="0" lvl="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Overcoming barriers</a:t>
            </a:r>
            <a:r>
              <a:rPr lang="en-US" sz="1800" dirty="0">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to communication through telehealth</a:t>
            </a:r>
          </a:p>
          <a:p>
            <a:pPr marR="0" lvl="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Selecting appropriate communication techniques for successful meetings</a:t>
            </a:r>
          </a:p>
          <a:p>
            <a:pPr marR="0" lvl="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Practicing techniques in small group role play</a:t>
            </a:r>
          </a:p>
        </p:txBody>
      </p:sp>
    </p:spTree>
    <p:custDataLst>
      <p:tags r:id="rId1"/>
    </p:custDataLst>
    <p:extLst>
      <p:ext uri="{BB962C8B-B14F-4D97-AF65-F5344CB8AC3E}">
        <p14:creationId xmlns:p14="http://schemas.microsoft.com/office/powerpoint/2010/main" val="305059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5" name="Title 4">
            <a:extLst>
              <a:ext uri="{FF2B5EF4-FFF2-40B4-BE49-F238E27FC236}">
                <a16:creationId xmlns:a16="http://schemas.microsoft.com/office/drawing/2014/main" id="{D27ADE55-98DB-40D6-985B-F7893D30CA41}"/>
              </a:ext>
            </a:extLst>
          </p:cNvPr>
          <p:cNvSpPr>
            <a:spLocks noGrp="1"/>
          </p:cNvSpPr>
          <p:nvPr>
            <p:ph type="title"/>
          </p:nvPr>
        </p:nvSpPr>
        <p:spPr/>
        <p:txBody>
          <a:bodyPr/>
          <a:lstStyle/>
          <a:p>
            <a:r>
              <a:rPr lang="en-US" dirty="0">
                <a:latin typeface="Arial Black" panose="020B0A04020102020204" pitchFamily="34" charset="0"/>
              </a:rPr>
              <a:t>CE Credits</a:t>
            </a:r>
          </a:p>
        </p:txBody>
      </p:sp>
      <p:sp>
        <p:nvSpPr>
          <p:cNvPr id="7" name="Text Placeholder 6">
            <a:extLst>
              <a:ext uri="{FF2B5EF4-FFF2-40B4-BE49-F238E27FC236}">
                <a16:creationId xmlns:a16="http://schemas.microsoft.com/office/drawing/2014/main" id="{603D7732-90BB-4F1D-9ECA-D1D6FF21F219}"/>
              </a:ext>
            </a:extLst>
          </p:cNvPr>
          <p:cNvSpPr>
            <a:spLocks noGrp="1"/>
          </p:cNvSpPr>
          <p:nvPr>
            <p:ph type="body" idx="1"/>
          </p:nvPr>
        </p:nvSpPr>
        <p:spPr/>
        <p:txBody>
          <a:bodyPr/>
          <a:lstStyle/>
          <a:p>
            <a:r>
              <a:rPr lang="en-US" sz="1800" dirty="0"/>
              <a:t>CE credits will be available by taking the quiz and completing the course evaluation for this and all of the sessions in the series as soon as they become available on the APS website.</a:t>
            </a:r>
          </a:p>
          <a:p>
            <a:endParaRPr lang="en-US" sz="1800" dirty="0"/>
          </a:p>
        </p:txBody>
      </p:sp>
      <p:grpSp>
        <p:nvGrpSpPr>
          <p:cNvPr id="10" name="Group 9">
            <a:extLst>
              <a:ext uri="{FF2B5EF4-FFF2-40B4-BE49-F238E27FC236}">
                <a16:creationId xmlns:a16="http://schemas.microsoft.com/office/drawing/2014/main" id="{B2C03C66-17C9-445E-952B-8124D2AD7EB7}"/>
              </a:ext>
            </a:extLst>
          </p:cNvPr>
          <p:cNvGrpSpPr>
            <a:grpSpLocks noChangeAspect="1"/>
          </p:cNvGrpSpPr>
          <p:nvPr/>
        </p:nvGrpSpPr>
        <p:grpSpPr>
          <a:xfrm>
            <a:off x="7390195" y="2300923"/>
            <a:ext cx="1464580" cy="2414016"/>
            <a:chOff x="7228526" y="2028975"/>
            <a:chExt cx="1758201" cy="2897982"/>
          </a:xfrm>
        </p:grpSpPr>
        <p:grpSp>
          <p:nvGrpSpPr>
            <p:cNvPr id="11" name="Group 10">
              <a:extLst>
                <a:ext uri="{FF2B5EF4-FFF2-40B4-BE49-F238E27FC236}">
                  <a16:creationId xmlns:a16="http://schemas.microsoft.com/office/drawing/2014/main" id="{39090A15-FC5E-45D2-8A36-5DFFDFADC5DB}"/>
                </a:ext>
              </a:extLst>
            </p:cNvPr>
            <p:cNvGrpSpPr/>
            <p:nvPr/>
          </p:nvGrpSpPr>
          <p:grpSpPr>
            <a:xfrm flipH="1">
              <a:off x="7463868" y="3067124"/>
              <a:ext cx="1147621" cy="1859833"/>
              <a:chOff x="3866824" y="318461"/>
              <a:chExt cx="1147621" cy="1859833"/>
            </a:xfrm>
          </p:grpSpPr>
          <p:pic>
            <p:nvPicPr>
              <p:cNvPr id="19" name="Picture 18">
                <a:extLst>
                  <a:ext uri="{FF2B5EF4-FFF2-40B4-BE49-F238E27FC236}">
                    <a16:creationId xmlns:a16="http://schemas.microsoft.com/office/drawing/2014/main" id="{61589260-103C-4167-9782-622F8BE2AB7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a:off x="3866824" y="1022931"/>
                <a:ext cx="1147621" cy="1155363"/>
              </a:xfrm>
              <a:prstGeom prst="rect">
                <a:avLst/>
              </a:prstGeom>
              <a:effectLst>
                <a:reflection blurRad="6350" stA="52000" endA="300" endPos="35000" dir="5400000" sy="-100000" algn="bl" rotWithShape="0"/>
              </a:effectLst>
            </p:spPr>
          </p:pic>
          <p:pic>
            <p:nvPicPr>
              <p:cNvPr id="20" name="Picture 19">
                <a:extLst>
                  <a:ext uri="{FF2B5EF4-FFF2-40B4-BE49-F238E27FC236}">
                    <a16:creationId xmlns:a16="http://schemas.microsoft.com/office/drawing/2014/main" id="{BD004C13-5C67-4D66-95F2-0C3E4657707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3884992" y="318461"/>
                <a:ext cx="981012" cy="745952"/>
              </a:xfrm>
              <a:prstGeom prst="rect">
                <a:avLst/>
              </a:prstGeom>
            </p:spPr>
          </p:pic>
        </p:grpSp>
        <p:grpSp>
          <p:nvGrpSpPr>
            <p:cNvPr id="12" name="Group 11">
              <a:extLst>
                <a:ext uri="{FF2B5EF4-FFF2-40B4-BE49-F238E27FC236}">
                  <a16:creationId xmlns:a16="http://schemas.microsoft.com/office/drawing/2014/main" id="{CC530D95-F310-4AFB-9756-4956832AC169}"/>
                </a:ext>
              </a:extLst>
            </p:cNvPr>
            <p:cNvGrpSpPr/>
            <p:nvPr/>
          </p:nvGrpSpPr>
          <p:grpSpPr>
            <a:xfrm flipH="1">
              <a:off x="7583058" y="2028975"/>
              <a:ext cx="1097280" cy="1085550"/>
              <a:chOff x="572350" y="2666550"/>
              <a:chExt cx="1097280" cy="1085550"/>
            </a:xfrm>
          </p:grpSpPr>
          <p:pic>
            <p:nvPicPr>
              <p:cNvPr id="17" name="Picture 16">
                <a:extLst>
                  <a:ext uri="{FF2B5EF4-FFF2-40B4-BE49-F238E27FC236}">
                    <a16:creationId xmlns:a16="http://schemas.microsoft.com/office/drawing/2014/main" id="{7E5B8EE9-1485-4C8A-8B5F-043BC8C78E4B}"/>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3367" t="15802" r="65766" b="62680"/>
              <a:stretch/>
            </p:blipFill>
            <p:spPr>
              <a:xfrm>
                <a:off x="572350" y="2666550"/>
                <a:ext cx="1097280" cy="1014973"/>
              </a:xfrm>
              <a:prstGeom prst="rect">
                <a:avLst/>
              </a:prstGeom>
            </p:spPr>
          </p:pic>
          <p:pic>
            <p:nvPicPr>
              <p:cNvPr id="18" name="Picture 17">
                <a:extLst>
                  <a:ext uri="{FF2B5EF4-FFF2-40B4-BE49-F238E27FC236}">
                    <a16:creationId xmlns:a16="http://schemas.microsoft.com/office/drawing/2014/main" id="{B3C28A72-102A-44C5-BA4F-63244175CEE2}"/>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1072762" y="3657299"/>
                <a:ext cx="157163" cy="94801"/>
              </a:xfrm>
              <a:prstGeom prst="rect">
                <a:avLst/>
              </a:prstGeom>
            </p:spPr>
          </p:pic>
        </p:grpSp>
        <p:grpSp>
          <p:nvGrpSpPr>
            <p:cNvPr id="13" name="Group 12">
              <a:extLst>
                <a:ext uri="{FF2B5EF4-FFF2-40B4-BE49-F238E27FC236}">
                  <a16:creationId xmlns:a16="http://schemas.microsoft.com/office/drawing/2014/main" id="{0959375B-628F-4A56-8207-60482CFF2226}"/>
                </a:ext>
              </a:extLst>
            </p:cNvPr>
            <p:cNvGrpSpPr/>
            <p:nvPr/>
          </p:nvGrpSpPr>
          <p:grpSpPr>
            <a:xfrm rot="16565776" flipV="1">
              <a:off x="7093242" y="2921651"/>
              <a:ext cx="849329" cy="578761"/>
              <a:chOff x="2730678" y="3731561"/>
              <a:chExt cx="849329" cy="578761"/>
            </a:xfrm>
          </p:grpSpPr>
          <p:pic>
            <p:nvPicPr>
              <p:cNvPr id="15" name="Picture 14">
                <a:extLst>
                  <a:ext uri="{FF2B5EF4-FFF2-40B4-BE49-F238E27FC236}">
                    <a16:creationId xmlns:a16="http://schemas.microsoft.com/office/drawing/2014/main" id="{E82CB2C5-BAFE-4297-8BF6-F460BE2C05E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220" t="26240" r="34518" b="64682"/>
              <a:stretch/>
            </p:blipFill>
            <p:spPr>
              <a:xfrm>
                <a:off x="2730678" y="3795559"/>
                <a:ext cx="763482" cy="514763"/>
              </a:xfrm>
              <a:prstGeom prst="rect">
                <a:avLst/>
              </a:prstGeom>
            </p:spPr>
          </p:pic>
          <p:sp>
            <p:nvSpPr>
              <p:cNvPr id="16" name="Freeform: Shape 15">
                <a:extLst>
                  <a:ext uri="{FF2B5EF4-FFF2-40B4-BE49-F238E27FC236}">
                    <a16:creationId xmlns:a16="http://schemas.microsoft.com/office/drawing/2014/main" id="{042889C5-291B-4194-970F-39442E1AC7E4}"/>
                  </a:ext>
                </a:extLst>
              </p:cNvPr>
              <p:cNvSpPr/>
              <p:nvPr/>
            </p:nvSpPr>
            <p:spPr>
              <a:xfrm>
                <a:off x="3353531" y="3731561"/>
                <a:ext cx="226476" cy="123854"/>
              </a:xfrm>
              <a:custGeom>
                <a:avLst/>
                <a:gdLst>
                  <a:gd name="connsiteX0" fmla="*/ 211947 w 226476"/>
                  <a:gd name="connsiteY0" fmla="*/ 115057 h 123854"/>
                  <a:gd name="connsiteX1" fmla="*/ 205892 w 226476"/>
                  <a:gd name="connsiteY1" fmla="*/ 84779 h 123854"/>
                  <a:gd name="connsiteX2" fmla="*/ 157447 w 226476"/>
                  <a:gd name="connsiteY2" fmla="*/ 30279 h 123854"/>
                  <a:gd name="connsiteX3" fmla="*/ 133224 w 226476"/>
                  <a:gd name="connsiteY3" fmla="*/ 0 h 123854"/>
                  <a:gd name="connsiteX4" fmla="*/ 12112 w 226476"/>
                  <a:gd name="connsiteY4" fmla="*/ 48445 h 123854"/>
                  <a:gd name="connsiteX5" fmla="*/ 0 w 226476"/>
                  <a:gd name="connsiteY5" fmla="*/ 72668 h 123854"/>
                  <a:gd name="connsiteX6" fmla="*/ 211947 w 226476"/>
                  <a:gd name="connsiteY6" fmla="*/ 115057 h 1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76" h="123854">
                    <a:moveTo>
                      <a:pt x="211947" y="115057"/>
                    </a:moveTo>
                    <a:cubicBezTo>
                      <a:pt x="246262" y="117075"/>
                      <a:pt x="209506" y="94416"/>
                      <a:pt x="205892" y="84779"/>
                    </a:cubicBezTo>
                    <a:cubicBezTo>
                      <a:pt x="199409" y="67491"/>
                      <a:pt x="163321" y="36153"/>
                      <a:pt x="157447" y="30279"/>
                    </a:cubicBezTo>
                    <a:cubicBezTo>
                      <a:pt x="140189" y="13021"/>
                      <a:pt x="148502" y="22918"/>
                      <a:pt x="133224" y="0"/>
                    </a:cubicBezTo>
                    <a:cubicBezTo>
                      <a:pt x="45299" y="16486"/>
                      <a:pt x="48338" y="-5894"/>
                      <a:pt x="12112" y="48445"/>
                    </a:cubicBezTo>
                    <a:cubicBezTo>
                      <a:pt x="7104" y="55956"/>
                      <a:pt x="4037" y="64594"/>
                      <a:pt x="0" y="72668"/>
                    </a:cubicBezTo>
                    <a:cubicBezTo>
                      <a:pt x="41001" y="154663"/>
                      <a:pt x="177632" y="113039"/>
                      <a:pt x="211947" y="115057"/>
                    </a:cubicBezTo>
                    <a:close/>
                  </a:path>
                </a:pathLst>
              </a:cu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D19FB7F5-1AEC-4C24-B022-48B5C8F7FE3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1592319" flipH="1">
              <a:off x="8317825" y="3415301"/>
              <a:ext cx="668902" cy="1063074"/>
            </a:xfrm>
            <a:prstGeom prst="rect">
              <a:avLst/>
            </a:prstGeom>
          </p:spPr>
        </p:pic>
      </p:grpSp>
    </p:spTree>
    <p:custDataLst>
      <p:tags r:id="rId1"/>
    </p:custDataLst>
    <p:extLst>
      <p:ext uri="{BB962C8B-B14F-4D97-AF65-F5344CB8AC3E}">
        <p14:creationId xmlns:p14="http://schemas.microsoft.com/office/powerpoint/2010/main" val="284339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949A-4B70-43CC-AA38-C73CA3ECBB4E}"/>
              </a:ext>
            </a:extLst>
          </p:cNvPr>
          <p:cNvSpPr>
            <a:spLocks noGrp="1"/>
          </p:cNvSpPr>
          <p:nvPr>
            <p:ph type="title"/>
          </p:nvPr>
        </p:nvSpPr>
        <p:spPr/>
        <p:txBody>
          <a:bodyPr/>
          <a:lstStyle/>
          <a:p>
            <a:r>
              <a:rPr lang="en-US" dirty="0"/>
              <a:t>Trainers</a:t>
            </a:r>
          </a:p>
        </p:txBody>
      </p:sp>
      <p:sp>
        <p:nvSpPr>
          <p:cNvPr id="3" name="Text Placeholder 2">
            <a:extLst>
              <a:ext uri="{FF2B5EF4-FFF2-40B4-BE49-F238E27FC236}">
                <a16:creationId xmlns:a16="http://schemas.microsoft.com/office/drawing/2014/main" id="{E94A3084-654D-451E-A947-F825F2A07671}"/>
              </a:ext>
            </a:extLst>
          </p:cNvPr>
          <p:cNvSpPr>
            <a:spLocks noGrp="1"/>
          </p:cNvSpPr>
          <p:nvPr>
            <p:ph type="body" idx="1"/>
          </p:nvPr>
        </p:nvSpPr>
        <p:spPr/>
        <p:txBody>
          <a:bodyPr/>
          <a:lstStyle/>
          <a:p>
            <a:r>
              <a:rPr lang="en-US" dirty="0"/>
              <a:t>Carlton Whitmore, Director in Office of Consumer Affairs- </a:t>
            </a:r>
          </a:p>
          <a:p>
            <a:r>
              <a:rPr lang="en-US" dirty="0"/>
              <a:t>New York City Department of Health and Mental Hygiene</a:t>
            </a:r>
          </a:p>
          <a:p>
            <a:endParaRPr lang="en-US" dirty="0"/>
          </a:p>
          <a:p>
            <a:endParaRPr lang="en-US" dirty="0"/>
          </a:p>
          <a:p>
            <a:r>
              <a:rPr lang="en-US" dirty="0"/>
              <a:t>Lee Rivers, Executive Director at Community Connections </a:t>
            </a:r>
          </a:p>
          <a:p>
            <a:r>
              <a:rPr lang="en-US" dirty="0"/>
              <a:t>of Franklin County</a:t>
            </a:r>
          </a:p>
        </p:txBody>
      </p:sp>
      <p:grpSp>
        <p:nvGrpSpPr>
          <p:cNvPr id="4" name="Group 3">
            <a:extLst>
              <a:ext uri="{FF2B5EF4-FFF2-40B4-BE49-F238E27FC236}">
                <a16:creationId xmlns:a16="http://schemas.microsoft.com/office/drawing/2014/main" id="{8537F65E-64DB-4876-879D-412BBB93FFA9}"/>
              </a:ext>
            </a:extLst>
          </p:cNvPr>
          <p:cNvGrpSpPr>
            <a:grpSpLocks noChangeAspect="1"/>
          </p:cNvGrpSpPr>
          <p:nvPr/>
        </p:nvGrpSpPr>
        <p:grpSpPr>
          <a:xfrm>
            <a:off x="6778187" y="2325520"/>
            <a:ext cx="2085024" cy="2414016"/>
            <a:chOff x="6562510" y="2022739"/>
            <a:chExt cx="2519293" cy="2916807"/>
          </a:xfrm>
        </p:grpSpPr>
        <p:grpSp>
          <p:nvGrpSpPr>
            <p:cNvPr id="5" name="Group 4">
              <a:extLst>
                <a:ext uri="{FF2B5EF4-FFF2-40B4-BE49-F238E27FC236}">
                  <a16:creationId xmlns:a16="http://schemas.microsoft.com/office/drawing/2014/main" id="{4ED249A9-BC85-416B-A5A5-96ED5A836E2D}"/>
                </a:ext>
              </a:extLst>
            </p:cNvPr>
            <p:cNvGrpSpPr/>
            <p:nvPr/>
          </p:nvGrpSpPr>
          <p:grpSpPr>
            <a:xfrm flipH="1">
              <a:off x="7085684" y="3019770"/>
              <a:ext cx="1470032" cy="1919776"/>
              <a:chOff x="1949913" y="413496"/>
              <a:chExt cx="1470032" cy="1919776"/>
            </a:xfrm>
          </p:grpSpPr>
          <p:pic>
            <p:nvPicPr>
              <p:cNvPr id="11" name="Picture 10">
                <a:extLst>
                  <a:ext uri="{FF2B5EF4-FFF2-40B4-BE49-F238E27FC236}">
                    <a16:creationId xmlns:a16="http://schemas.microsoft.com/office/drawing/2014/main" id="{59551477-15D8-418A-B98B-FA1352A08BD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709" t="62848" r="24812" b="15820"/>
              <a:stretch/>
            </p:blipFill>
            <p:spPr>
              <a:xfrm>
                <a:off x="2020401" y="1123597"/>
                <a:ext cx="1399544" cy="1209675"/>
              </a:xfrm>
              <a:prstGeom prst="rect">
                <a:avLst/>
              </a:prstGeom>
              <a:effectLst>
                <a:reflection blurRad="6350" stA="52000" endA="300" endPos="35000" dir="5400000" sy="-100000" algn="bl" rotWithShape="0"/>
              </a:effectLst>
            </p:spPr>
          </p:pic>
          <p:pic>
            <p:nvPicPr>
              <p:cNvPr id="12" name="Picture 11">
                <a:extLst>
                  <a:ext uri="{FF2B5EF4-FFF2-40B4-BE49-F238E27FC236}">
                    <a16:creationId xmlns:a16="http://schemas.microsoft.com/office/drawing/2014/main" id="{AA40031F-A10F-4539-9DA1-5493FC1B08AB}"/>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a:off x="1949913" y="413496"/>
                <a:ext cx="981012" cy="745952"/>
              </a:xfrm>
              <a:prstGeom prst="rect">
                <a:avLst/>
              </a:prstGeom>
            </p:spPr>
          </p:pic>
        </p:grpSp>
        <p:grpSp>
          <p:nvGrpSpPr>
            <p:cNvPr id="6" name="Group 5">
              <a:extLst>
                <a:ext uri="{FF2B5EF4-FFF2-40B4-BE49-F238E27FC236}">
                  <a16:creationId xmlns:a16="http://schemas.microsoft.com/office/drawing/2014/main" id="{942E3A16-7000-4A42-B579-B7ECF0377926}"/>
                </a:ext>
              </a:extLst>
            </p:cNvPr>
            <p:cNvGrpSpPr/>
            <p:nvPr/>
          </p:nvGrpSpPr>
          <p:grpSpPr>
            <a:xfrm flipH="1">
              <a:off x="7539285" y="2022739"/>
              <a:ext cx="1097280" cy="1078160"/>
              <a:chOff x="531584" y="1123597"/>
              <a:chExt cx="1097280" cy="1078160"/>
            </a:xfrm>
          </p:grpSpPr>
          <p:pic>
            <p:nvPicPr>
              <p:cNvPr id="9" name="Picture 8">
                <a:extLst>
                  <a:ext uri="{FF2B5EF4-FFF2-40B4-BE49-F238E27FC236}">
                    <a16:creationId xmlns:a16="http://schemas.microsoft.com/office/drawing/2014/main" id="{5F044AD4-0BA2-4CE8-ABCD-0A16F8405E11}"/>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10" name="Picture 9">
                <a:extLst>
                  <a:ext uri="{FF2B5EF4-FFF2-40B4-BE49-F238E27FC236}">
                    <a16:creationId xmlns:a16="http://schemas.microsoft.com/office/drawing/2014/main" id="{50550368-8669-4538-8194-22A73BEBE8A5}"/>
                  </a:ext>
                </a:extLst>
              </p:cNvPr>
              <p:cNvPicPr>
                <a:picLocks noChangeAspect="1"/>
              </p:cNvPicPr>
              <p:nvPr/>
            </p:nvPicPr>
            <p:blipFill rotWithShape="1">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pic>
          <p:nvPicPr>
            <p:cNvPr id="7" name="Picture 6">
              <a:extLst>
                <a:ext uri="{FF2B5EF4-FFF2-40B4-BE49-F238E27FC236}">
                  <a16:creationId xmlns:a16="http://schemas.microsoft.com/office/drawing/2014/main" id="{1DA9AC57-F590-416A-9D84-4B5B4BE5563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a:off x="8412901" y="2400072"/>
              <a:ext cx="668902" cy="1063074"/>
            </a:xfrm>
            <a:prstGeom prst="rect">
              <a:avLst/>
            </a:prstGeom>
          </p:spPr>
        </p:pic>
        <p:pic>
          <p:nvPicPr>
            <p:cNvPr id="8" name="Picture 7">
              <a:extLst>
                <a:ext uri="{FF2B5EF4-FFF2-40B4-BE49-F238E27FC236}">
                  <a16:creationId xmlns:a16="http://schemas.microsoft.com/office/drawing/2014/main" id="{4E3E0A05-4469-4489-9290-20E8B0AFD10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18114332" flipH="1">
              <a:off x="6759596" y="2852262"/>
              <a:ext cx="668902" cy="1063074"/>
            </a:xfrm>
            <a:prstGeom prst="rect">
              <a:avLst/>
            </a:prstGeom>
          </p:spPr>
        </p:pic>
      </p:grpSp>
    </p:spTree>
    <p:custDataLst>
      <p:tags r:id="rId1"/>
    </p:custDataLst>
    <p:extLst>
      <p:ext uri="{BB962C8B-B14F-4D97-AF65-F5344CB8AC3E}">
        <p14:creationId xmlns:p14="http://schemas.microsoft.com/office/powerpoint/2010/main" val="277306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7" name="Title 6">
            <a:extLst>
              <a:ext uri="{FF2B5EF4-FFF2-40B4-BE49-F238E27FC236}">
                <a16:creationId xmlns:a16="http://schemas.microsoft.com/office/drawing/2014/main" id="{BB5B6EE6-B2E3-44F6-B9AE-5999E739B879}"/>
              </a:ext>
            </a:extLst>
          </p:cNvPr>
          <p:cNvSpPr>
            <a:spLocks noGrp="1"/>
          </p:cNvSpPr>
          <p:nvPr>
            <p:ph type="title"/>
          </p:nvPr>
        </p:nvSpPr>
        <p:spPr/>
        <p:txBody>
          <a:bodyPr/>
          <a:lstStyle/>
          <a:p>
            <a:r>
              <a:rPr lang="en-US" dirty="0"/>
              <a:t>Learning Objectives</a:t>
            </a:r>
            <a:endParaRPr lang="en-US" sz="3600" dirty="0"/>
          </a:p>
        </p:txBody>
      </p:sp>
      <p:sp>
        <p:nvSpPr>
          <p:cNvPr id="8" name="Text Placeholder 7">
            <a:extLst>
              <a:ext uri="{FF2B5EF4-FFF2-40B4-BE49-F238E27FC236}">
                <a16:creationId xmlns:a16="http://schemas.microsoft.com/office/drawing/2014/main" id="{F6FDC693-8B81-452D-B274-92B6B72C2171}"/>
              </a:ext>
            </a:extLst>
          </p:cNvPr>
          <p:cNvSpPr>
            <a:spLocks noGrp="1"/>
          </p:cNvSpPr>
          <p:nvPr>
            <p:ph type="body" idx="1"/>
          </p:nvPr>
        </p:nvSpPr>
        <p:spPr/>
        <p:txBody>
          <a:bodyPr/>
          <a:lstStyle/>
          <a:p>
            <a:r>
              <a:rPr lang="en-US" dirty="0"/>
              <a:t>The objectives of today’s session are:</a:t>
            </a:r>
          </a:p>
          <a:p>
            <a:endParaRPr lang="en-US" dirty="0"/>
          </a:p>
          <a:p>
            <a:pPr marL="914400" lvl="2" indent="-342900">
              <a:buClr>
                <a:schemeClr val="tx2">
                  <a:lumMod val="50000"/>
                </a:schemeClr>
              </a:buClr>
              <a:buFont typeface="+mj-lt"/>
              <a:buAutoNum type="arabicPeriod"/>
            </a:pPr>
            <a:r>
              <a:rPr lang="en-US" sz="1800">
                <a:solidFill>
                  <a:schemeClr val="tx1">
                    <a:lumMod val="75000"/>
                    <a:lumOff val="25000"/>
                  </a:schemeClr>
                </a:solidFill>
                <a:latin typeface="Corbel Light" panose="020B0303020204020204" pitchFamily="34" charset="0"/>
              </a:rPr>
              <a:t>Identify the 6 competencies of </a:t>
            </a:r>
            <a:r>
              <a:rPr lang="en-US" sz="1800" i="1">
                <a:solidFill>
                  <a:schemeClr val="tx1">
                    <a:lumMod val="75000"/>
                    <a:lumOff val="25000"/>
                  </a:schemeClr>
                </a:solidFill>
                <a:latin typeface="Corbel Light" panose="020B0303020204020204" pitchFamily="34" charset="0"/>
              </a:rPr>
              <a:t>Providing/Linking to Needed Supports &amp; Services</a:t>
            </a:r>
            <a:r>
              <a:rPr lang="en-US" sz="1800">
                <a:solidFill>
                  <a:schemeClr val="tx1">
                    <a:lumMod val="75000"/>
                    <a:lumOff val="25000"/>
                  </a:schemeClr>
                </a:solidFill>
                <a:latin typeface="Corbel Light" panose="020B0303020204020204" pitchFamily="34" charset="0"/>
              </a:rPr>
              <a:t> category.</a:t>
            </a:r>
            <a:endParaRPr lang="en-US" sz="1800" dirty="0">
              <a:solidFill>
                <a:schemeClr val="tx1">
                  <a:lumMod val="75000"/>
                  <a:lumOff val="25000"/>
                </a:schemeClr>
              </a:solidFill>
              <a:latin typeface="Corbel Light" panose="020B0303020204020204" pitchFamily="34" charset="0"/>
            </a:endParaRPr>
          </a:p>
          <a:p>
            <a:pPr marL="914400" lvl="2" indent="-342900">
              <a:buClr>
                <a:schemeClr val="tx2">
                  <a:lumMod val="50000"/>
                </a:schemeClr>
              </a:buClr>
              <a:buFont typeface="+mj-lt"/>
              <a:buAutoNum type="arabicPeriod"/>
            </a:pPr>
            <a:endParaRPr lang="en-US" sz="1800" dirty="0">
              <a:solidFill>
                <a:schemeClr val="tx1">
                  <a:lumMod val="75000"/>
                  <a:lumOff val="25000"/>
                </a:schemeClr>
              </a:solidFill>
              <a:latin typeface="Corbel Light" panose="020B0303020204020204" pitchFamily="34" charset="0"/>
            </a:endParaRPr>
          </a:p>
          <a:p>
            <a:pPr marL="914400" lvl="2" indent="-342900">
              <a:buClr>
                <a:schemeClr val="tx2">
                  <a:lumMod val="50000"/>
                </a:schemeClr>
              </a:buClr>
              <a:buFont typeface="+mj-lt"/>
              <a:buAutoNum type="arabicPeriod"/>
            </a:pPr>
            <a:r>
              <a:rPr lang="en-US" sz="1800">
                <a:solidFill>
                  <a:schemeClr val="tx1">
                    <a:lumMod val="75000"/>
                    <a:lumOff val="25000"/>
                  </a:schemeClr>
                </a:solidFill>
                <a:latin typeface="Corbel Light" panose="020B0303020204020204" pitchFamily="34" charset="0"/>
              </a:rPr>
              <a:t>Explain </a:t>
            </a:r>
            <a:r>
              <a:rPr lang="en-US" sz="1800" dirty="0">
                <a:solidFill>
                  <a:schemeClr val="tx1">
                    <a:lumMod val="75000"/>
                    <a:lumOff val="25000"/>
                  </a:schemeClr>
                </a:solidFill>
                <a:latin typeface="Corbel Light" panose="020B0303020204020204" pitchFamily="34" charset="0"/>
              </a:rPr>
              <a:t>the skills needed to </a:t>
            </a:r>
            <a:r>
              <a:rPr lang="en-US" sz="1800">
                <a:solidFill>
                  <a:schemeClr val="tx1">
                    <a:lumMod val="75000"/>
                    <a:lumOff val="25000"/>
                  </a:schemeClr>
                </a:solidFill>
                <a:latin typeface="Corbel Light" panose="020B0303020204020204" pitchFamily="34" charset="0"/>
              </a:rPr>
              <a:t>match people to </a:t>
            </a:r>
            <a:r>
              <a:rPr lang="en-US" sz="1800" dirty="0">
                <a:solidFill>
                  <a:schemeClr val="tx1">
                    <a:lumMod val="75000"/>
                    <a:lumOff val="25000"/>
                  </a:schemeClr>
                </a:solidFill>
                <a:latin typeface="Corbel Light" panose="020B0303020204020204" pitchFamily="34" charset="0"/>
              </a:rPr>
              <a:t>the most appropriate services to meet their needs.</a:t>
            </a:r>
          </a:p>
          <a:p>
            <a:pPr marL="914400" lvl="2" indent="-342900">
              <a:buClr>
                <a:schemeClr val="tx2">
                  <a:lumMod val="50000"/>
                </a:schemeClr>
              </a:buClr>
              <a:buFont typeface="+mj-lt"/>
              <a:buAutoNum type="arabicPeriod"/>
            </a:pPr>
            <a:endParaRPr lang="en-US" sz="1800" dirty="0">
              <a:solidFill>
                <a:schemeClr val="tx1">
                  <a:lumMod val="75000"/>
                  <a:lumOff val="25000"/>
                </a:schemeClr>
              </a:solidFill>
              <a:latin typeface="Corbel Light" panose="020B0303020204020204" pitchFamily="34" charset="0"/>
            </a:endParaRPr>
          </a:p>
          <a:p>
            <a:pPr marL="914400" lvl="2" indent="-342900">
              <a:buClr>
                <a:schemeClr val="tx2">
                  <a:lumMod val="50000"/>
                </a:schemeClr>
              </a:buClr>
              <a:buFont typeface="+mj-lt"/>
              <a:buAutoNum type="arabicPeriod"/>
            </a:pPr>
            <a:r>
              <a:rPr lang="en-US" sz="1800">
                <a:solidFill>
                  <a:schemeClr val="tx1">
                    <a:lumMod val="75000"/>
                    <a:lumOff val="25000"/>
                  </a:schemeClr>
                </a:solidFill>
                <a:latin typeface="Corbel Light" panose="020B0303020204020204" pitchFamily="34" charset="0"/>
              </a:rPr>
              <a:t>Explain the challenges of this competency category.</a:t>
            </a:r>
            <a:endParaRPr lang="en-US" sz="1800" dirty="0">
              <a:solidFill>
                <a:schemeClr val="tx1">
                  <a:lumMod val="75000"/>
                  <a:lumOff val="25000"/>
                </a:schemeClr>
              </a:solidFill>
              <a:latin typeface="Corbel Light" panose="020B0303020204020204" pitchFamily="34" charset="0"/>
            </a:endParaRPr>
          </a:p>
        </p:txBody>
      </p:sp>
      <p:grpSp>
        <p:nvGrpSpPr>
          <p:cNvPr id="9" name="Group 8">
            <a:extLst>
              <a:ext uri="{FF2B5EF4-FFF2-40B4-BE49-F238E27FC236}">
                <a16:creationId xmlns:a16="http://schemas.microsoft.com/office/drawing/2014/main" id="{C3E9C1CB-DC76-4032-A0A1-9A766320D465}"/>
              </a:ext>
            </a:extLst>
          </p:cNvPr>
          <p:cNvGrpSpPr>
            <a:grpSpLocks noChangeAspect="1"/>
          </p:cNvGrpSpPr>
          <p:nvPr/>
        </p:nvGrpSpPr>
        <p:grpSpPr>
          <a:xfrm>
            <a:off x="6900300" y="2400601"/>
            <a:ext cx="1865021" cy="2414016"/>
            <a:chOff x="6747685" y="2097821"/>
            <a:chExt cx="2209585" cy="2860007"/>
          </a:xfrm>
        </p:grpSpPr>
        <p:pic>
          <p:nvPicPr>
            <p:cNvPr id="15" name="Picture 14">
              <a:extLst>
                <a:ext uri="{FF2B5EF4-FFF2-40B4-BE49-F238E27FC236}">
                  <a16:creationId xmlns:a16="http://schemas.microsoft.com/office/drawing/2014/main" id="{6D3BDC3A-52A9-4145-B468-8BB0757C92F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245" t="61687" r="37342" b="17940"/>
            <a:stretch/>
          </p:blipFill>
          <p:spPr>
            <a:xfrm flipH="1">
              <a:off x="7621314" y="3802465"/>
              <a:ext cx="1147621" cy="1155363"/>
            </a:xfrm>
            <a:prstGeom prst="rect">
              <a:avLst/>
            </a:prstGeom>
            <a:effectLst>
              <a:reflection blurRad="6350" stA="52000" endA="300" endPos="35000" dir="5400000" sy="-100000" algn="bl" rotWithShape="0"/>
            </a:effectLst>
          </p:spPr>
        </p:pic>
        <p:pic>
          <p:nvPicPr>
            <p:cNvPr id="16" name="Picture 15">
              <a:extLst>
                <a:ext uri="{FF2B5EF4-FFF2-40B4-BE49-F238E27FC236}">
                  <a16:creationId xmlns:a16="http://schemas.microsoft.com/office/drawing/2014/main" id="{2D8D23AF-EAFC-424D-8F1D-A73CC314A96F}"/>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4321" t="41434" r="27633" b="45412"/>
            <a:stretch/>
          </p:blipFill>
          <p:spPr>
            <a:xfrm flipH="1">
              <a:off x="7747010" y="3099862"/>
              <a:ext cx="981012" cy="745952"/>
            </a:xfrm>
            <a:prstGeom prst="rect">
              <a:avLst/>
            </a:prstGeom>
          </p:spPr>
        </p:pic>
        <p:pic>
          <p:nvPicPr>
            <p:cNvPr id="27" name="Picture 26">
              <a:extLst>
                <a:ext uri="{FF2B5EF4-FFF2-40B4-BE49-F238E27FC236}">
                  <a16:creationId xmlns:a16="http://schemas.microsoft.com/office/drawing/2014/main" id="{A2F2CEA2-9DA0-4DC5-8843-51852FFCFB9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339" t="18350" r="28908" b="63299"/>
            <a:stretch/>
          </p:blipFill>
          <p:spPr>
            <a:xfrm>
              <a:off x="8621514" y="3472838"/>
              <a:ext cx="335756" cy="1040608"/>
            </a:xfrm>
            <a:prstGeom prst="rect">
              <a:avLst/>
            </a:prstGeom>
          </p:spPr>
        </p:pic>
        <p:pic>
          <p:nvPicPr>
            <p:cNvPr id="31" name="Picture 30">
              <a:extLst>
                <a:ext uri="{FF2B5EF4-FFF2-40B4-BE49-F238E27FC236}">
                  <a16:creationId xmlns:a16="http://schemas.microsoft.com/office/drawing/2014/main" id="{FA3D3B68-F332-4F04-BD5D-130B6BEEFEAE}"/>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511" t="14944" r="41003" b="66309"/>
            <a:stretch/>
          </p:blipFill>
          <p:spPr>
            <a:xfrm rot="7543583" flipV="1">
              <a:off x="6944771" y="2879720"/>
              <a:ext cx="668902" cy="1063074"/>
            </a:xfrm>
            <a:prstGeom prst="rect">
              <a:avLst/>
            </a:prstGeom>
          </p:spPr>
        </p:pic>
        <p:grpSp>
          <p:nvGrpSpPr>
            <p:cNvPr id="32" name="Group 31">
              <a:extLst>
                <a:ext uri="{FF2B5EF4-FFF2-40B4-BE49-F238E27FC236}">
                  <a16:creationId xmlns:a16="http://schemas.microsoft.com/office/drawing/2014/main" id="{9166978F-A253-4B68-9F53-FAA18F64F37C}"/>
                </a:ext>
              </a:extLst>
            </p:cNvPr>
            <p:cNvGrpSpPr/>
            <p:nvPr/>
          </p:nvGrpSpPr>
          <p:grpSpPr>
            <a:xfrm flipH="1">
              <a:off x="7695171" y="2097821"/>
              <a:ext cx="1097280" cy="1078160"/>
              <a:chOff x="531584" y="1123597"/>
              <a:chExt cx="1097280" cy="1078160"/>
            </a:xfrm>
          </p:grpSpPr>
          <p:pic>
            <p:nvPicPr>
              <p:cNvPr id="33" name="Picture 32">
                <a:extLst>
                  <a:ext uri="{FF2B5EF4-FFF2-40B4-BE49-F238E27FC236}">
                    <a16:creationId xmlns:a16="http://schemas.microsoft.com/office/drawing/2014/main" id="{9B222F5F-6E13-4910-BE3F-70E2E6C90CAA}"/>
                  </a:ext>
                </a:extLst>
              </p:cNvPr>
              <p:cNvPicPr>
                <a:picLocks/>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033" t="15802" r="79100" b="62680"/>
              <a:stretch/>
            </p:blipFill>
            <p:spPr>
              <a:xfrm>
                <a:off x="531584" y="1123597"/>
                <a:ext cx="1097280" cy="1014988"/>
              </a:xfrm>
              <a:prstGeom prst="rect">
                <a:avLst/>
              </a:prstGeom>
            </p:spPr>
          </p:pic>
          <p:pic>
            <p:nvPicPr>
              <p:cNvPr id="34" name="Picture 33">
                <a:extLst>
                  <a:ext uri="{FF2B5EF4-FFF2-40B4-BE49-F238E27FC236}">
                    <a16:creationId xmlns:a16="http://schemas.microsoft.com/office/drawing/2014/main" id="{43F8538D-37D1-4AF6-B550-EF4168B9F192}"/>
                  </a:ext>
                </a:extLst>
              </p:cNvPr>
              <p:cNvPicPr>
                <a:picLocks noChangeAspect="1"/>
              </p:cNvPicPr>
              <p:nvPr/>
            </p:nvPicPr>
            <p:blipFill rotWithShape="1">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l="56462" t="41434" r="41981" b="56381"/>
              <a:stretch/>
            </p:blipFill>
            <p:spPr>
              <a:xfrm>
                <a:off x="995705" y="2106956"/>
                <a:ext cx="157163" cy="94801"/>
              </a:xfrm>
              <a:prstGeom prst="rect">
                <a:avLst/>
              </a:prstGeom>
            </p:spPr>
          </p:pic>
        </p:gr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VIOLA TEMPLATE" val="PvS1YFOk"/>
  <p:tag name="ARTICULATE_DESIGN_ID_1_VIOLA TEMPLATE" val="BlX2hEHc"/>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ola template">
  <a:themeElements>
    <a:clrScheme name="Custom 1">
      <a:dk1>
        <a:srgbClr val="000000"/>
      </a:dk1>
      <a:lt1>
        <a:srgbClr val="FFFFFF"/>
      </a:lt1>
      <a:dk2>
        <a:srgbClr val="A7A5B3"/>
      </a:dk2>
      <a:lt2>
        <a:srgbClr val="02B2DE"/>
      </a:lt2>
      <a:accent1>
        <a:srgbClr val="50BE5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iola template">
  <a:themeElements>
    <a:clrScheme name="Custom 1">
      <a:dk1>
        <a:srgbClr val="000000"/>
      </a:dk1>
      <a:lt1>
        <a:srgbClr val="FFFFFF"/>
      </a:lt1>
      <a:dk2>
        <a:srgbClr val="A7A5B3"/>
      </a:dk2>
      <a:lt2>
        <a:srgbClr val="02B2DE"/>
      </a:lt2>
      <a:accent1>
        <a:srgbClr val="50BE5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AB945D44DD5E409A525757FBD39B83" ma:contentTypeVersion="12" ma:contentTypeDescription="Create a new document." ma:contentTypeScope="" ma:versionID="a77da38f2608835c18c156465cad8a8e">
  <xsd:schema xmlns:xsd="http://www.w3.org/2001/XMLSchema" xmlns:xs="http://www.w3.org/2001/XMLSchema" xmlns:p="http://schemas.microsoft.com/office/2006/metadata/properties" xmlns:ns3="ff2f6896-6d5c-4cdd-99ec-3e7141454aea" xmlns:ns4="083f5331-a32f-4061-a20f-5e2798c5337f" targetNamespace="http://schemas.microsoft.com/office/2006/metadata/properties" ma:root="true" ma:fieldsID="b84d5e615676c39ea05ef41cf73fa7c3" ns3:_="" ns4:_="">
    <xsd:import namespace="ff2f6896-6d5c-4cdd-99ec-3e7141454aea"/>
    <xsd:import namespace="083f5331-a32f-4061-a20f-5e2798c533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f6896-6d5c-4cdd-99ec-3e7141454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3f5331-a32f-4061-a20f-5e2798c533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A0D6CF-965B-4DD2-9FBB-E559F85638CD}">
  <ds:schemaRefs>
    <ds:schemaRef ds:uri="ff2f6896-6d5c-4cdd-99ec-3e7141454aea"/>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083f5331-a32f-4061-a20f-5e2798c5337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5017FE-CA78-47C2-A8E2-D1BDD925B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2f6896-6d5c-4cdd-99ec-3e7141454aea"/>
    <ds:schemaRef ds:uri="083f5331-a32f-4061-a20f-5e2798c53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943C42-52EF-4CC5-B35E-26D4176889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1117</TotalTime>
  <Words>1630</Words>
  <Application>Microsoft Office PowerPoint</Application>
  <PresentationFormat>On-screen Show (16:9)</PresentationFormat>
  <Paragraphs>277</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Goudy Stout</vt:lpstr>
      <vt:lpstr>Lora</vt:lpstr>
      <vt:lpstr>Arial Black</vt:lpstr>
      <vt:lpstr>Quattrocento Sans</vt:lpstr>
      <vt:lpstr>Corbel Light</vt:lpstr>
      <vt:lpstr>Franklin Gothic Heavy</vt:lpstr>
      <vt:lpstr>Viola template</vt:lpstr>
      <vt:lpstr>1_Viola template</vt:lpstr>
      <vt:lpstr>PowerPoint Presentation</vt:lpstr>
      <vt:lpstr>Welcome &amp; Introductions</vt:lpstr>
      <vt:lpstr>PowerPoint Presentation</vt:lpstr>
      <vt:lpstr>Recording</vt:lpstr>
      <vt:lpstr>PowerPoint Presentation</vt:lpstr>
      <vt:lpstr>PowerPoint Presentation</vt:lpstr>
      <vt:lpstr>CE Credits</vt:lpstr>
      <vt:lpstr>Trainers</vt:lpstr>
      <vt:lpstr>Learning Objectives</vt:lpstr>
      <vt:lpstr>PowerPoint Presentation</vt:lpstr>
      <vt:lpstr>PowerPoint Presentation</vt:lpstr>
      <vt:lpstr>Competency 1</vt:lpstr>
      <vt:lpstr>When Referring</vt:lpstr>
      <vt:lpstr>Tips</vt:lpstr>
      <vt:lpstr>Competency 2</vt:lpstr>
      <vt:lpstr>Tips</vt:lpstr>
      <vt:lpstr>Comparison</vt:lpstr>
      <vt:lpstr>Competency 3</vt:lpstr>
      <vt:lpstr>Tips</vt:lpstr>
      <vt:lpstr>Examples</vt:lpstr>
      <vt:lpstr>PowerPoint Presentation</vt:lpstr>
      <vt:lpstr>Competency 4</vt:lpstr>
      <vt:lpstr>Tips</vt:lpstr>
      <vt:lpstr>Competency 5</vt:lpstr>
      <vt:lpstr>Tips</vt:lpstr>
      <vt:lpstr>Competency 6</vt:lpstr>
      <vt:lpstr>Tips</vt:lpstr>
      <vt:lpstr>PowerPoint Presentation</vt:lpstr>
      <vt:lpstr>Challenges</vt:lpstr>
      <vt:lpstr>Challenges</vt:lpstr>
      <vt:lpstr>Examples</vt:lpstr>
      <vt:lpstr>Acquiring Skills</vt:lpstr>
      <vt:lpstr>Example</vt:lpstr>
      <vt:lpstr>Small  Group  Activity</vt:lpstr>
      <vt:lpstr>Small Group Instructions</vt:lpstr>
      <vt:lpstr>Large Group Processing</vt:lpstr>
      <vt:lpstr>PowerPoint Presentation</vt:lpstr>
      <vt:lpstr>PowerPoint Presentation</vt:lpstr>
      <vt:lpstr>Wrap Up</vt:lpstr>
      <vt:lpstr>Today We Talked About</vt:lpstr>
      <vt:lpstr>Maryam’s Minute</vt:lpstr>
      <vt:lpstr>Next Training</vt:lpstr>
      <vt:lpstr>PowerPoint Presentation</vt:lpstr>
      <vt:lpstr>Thanks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Athena Anderson</dc:creator>
  <cp:lastModifiedBy>Athena Anderson</cp:lastModifiedBy>
  <cp:revision>181</cp:revision>
  <cp:lastPrinted>2021-11-02T14:52:04Z</cp:lastPrinted>
  <dcterms:modified xsi:type="dcterms:W3CDTF">2021-11-03T16:12:04Z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6C333E42-716B-4B98-8C67-0784CA5D9054</vt:lpwstr>
  </property>
  <property fmtid="{D5CDD505-2E9C-101B-9397-08002B2CF9AE}" pid="3" name="ArticulatePath">
    <vt:lpwstr>Viola · SlidesCarnival</vt:lpwstr>
  </property>
  <property fmtid="{D5CDD505-2E9C-101B-9397-08002B2CF9AE}" pid="4" name="ContentTypeId">
    <vt:lpwstr>0x0101003EAB945D44DD5E409A525757FBD39B83</vt:lpwstr>
  </property>
</Properties>
</file>