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3"/>
  </p:sldMasterIdLst>
  <p:notesMasterIdLst>
    <p:notesMasterId r:id="rId18"/>
  </p:notesMasterIdLst>
  <p:sldIdLst>
    <p:sldId id="310" r:id="rId4"/>
    <p:sldId id="352" r:id="rId5"/>
    <p:sldId id="341" r:id="rId6"/>
    <p:sldId id="343" r:id="rId7"/>
    <p:sldId id="344" r:id="rId8"/>
    <p:sldId id="345" r:id="rId9"/>
    <p:sldId id="313" r:id="rId10"/>
    <p:sldId id="347" r:id="rId11"/>
    <p:sldId id="346" r:id="rId12"/>
    <p:sldId id="348" r:id="rId13"/>
    <p:sldId id="351" r:id="rId14"/>
    <p:sldId id="335" r:id="rId15"/>
    <p:sldId id="337" r:id="rId16"/>
    <p:sldId id="349" r:id="rId17"/>
  </p:sldIdLst>
  <p:sldSz cx="12192000" cy="6858000"/>
  <p:notesSz cx="6858000" cy="9144000"/>
  <p:embeddedFontLst>
    <p:embeddedFont>
      <p:font typeface="Aptos" panose="020B0004020202020204" pitchFamily="34" charset="0"/>
      <p:regular r:id="rId19"/>
      <p:bold r:id="rId20"/>
      <p:italic r:id="rId21"/>
      <p:boldItalic r:id="rId22"/>
    </p:embeddedFont>
    <p:embeddedFont>
      <p:font typeface="Avenir Book" panose="02000503020000020003" pitchFamily="2" charset="0"/>
      <p:regular r:id="rId23"/>
      <p:italic r:id="rId24"/>
    </p:embeddedFont>
    <p:embeddedFont>
      <p:font typeface="Avenir Light" panose="020B0402020203020204" pitchFamily="34" charset="77"/>
      <p:regular r:id="rId25"/>
      <p:italic r:id="rId26"/>
    </p:embeddedFont>
    <p:embeddedFont>
      <p:font typeface="Avenir Next LT Pro" panose="020B0504020202020204" pitchFamily="34" charset="77"/>
      <p:regular r:id="rId27"/>
      <p:bold r:id="rId28"/>
      <p:italic r:id="rId29"/>
      <p:boldItalic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A92D"/>
    <a:srgbClr val="D53F4C"/>
    <a:srgbClr val="ECB32A"/>
    <a:srgbClr val="273871"/>
    <a:srgbClr val="9A262A"/>
    <a:srgbClr val="DCD7D0"/>
    <a:srgbClr val="EFEBE1"/>
    <a:srgbClr val="2A3870"/>
    <a:srgbClr val="9A9478"/>
    <a:srgbClr val="585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57"/>
    <p:restoredTop sz="96327"/>
  </p:normalViewPr>
  <p:slideViewPr>
    <p:cSldViewPr snapToGrid="0" snapToObjects="1">
      <p:cViewPr varScale="1">
        <p:scale>
          <a:sx n="123" d="100"/>
          <a:sy n="123" d="100"/>
        </p:scale>
        <p:origin x="2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notesMaster" Target="notesMasters/notesMaster1.xml"/><Relationship Id="rId26" Type="http://schemas.openxmlformats.org/officeDocument/2006/relationships/font" Target="fonts/font8.fntdata"/><Relationship Id="rId21" Type="http://schemas.openxmlformats.org/officeDocument/2006/relationships/font" Target="fonts/font3.fntdata"/><Relationship Id="rId34" Type="http://schemas.openxmlformats.org/officeDocument/2006/relationships/font" Target="fonts/font1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58CF19-FDFC-644C-A2E0-DEE00D7A5C3A}" type="datetimeFigureOut">
              <a:rPr lang="en-US" smtClean="0"/>
              <a:t>11/30/23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C8F329-A498-234F-8AB8-351832AEC979}" type="slidenum">
              <a:rPr lang="en-US" smtClean="0"/>
              <a:t>‹#›</a:t>
            </a:fld>
            <a:endParaRPr lang="en-US"/>
          </a:p>
        </p:txBody>
      </p:sp>
    </p:spTree>
    <p:extLst>
      <p:ext uri="{BB962C8B-B14F-4D97-AF65-F5344CB8AC3E}">
        <p14:creationId xmlns:p14="http://schemas.microsoft.com/office/powerpoint/2010/main" val="335048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5" Type="http://schemas.openxmlformats.org/officeDocument/2006/relationships/image" Target="../media/image2.emf"/><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45B3E9C0-62AE-4F41-5778-A507C5BE623A}"/>
              </a:ext>
            </a:extLst>
          </p:cNvPr>
          <p:cNvPicPr>
            <a:picLocks noChangeAspect="1"/>
          </p:cNvPicPr>
          <p:nvPr userDrawn="1"/>
        </p:nvPicPr>
        <p:blipFill rotWithShape="1">
          <a:blip r:embed="rId2"/>
          <a:srcRect l="1258" t="74230" b="-1414"/>
          <a:stretch/>
        </p:blipFill>
        <p:spPr>
          <a:xfrm>
            <a:off x="0" y="5215949"/>
            <a:ext cx="12175588" cy="1740025"/>
          </a:xfrm>
          <a:prstGeom prst="rect">
            <a:avLst/>
          </a:prstGeom>
        </p:spPr>
      </p:pic>
      <p:pic>
        <p:nvPicPr>
          <p:cNvPr id="4" name="Picture 3">
            <a:extLst>
              <a:ext uri="{FF2B5EF4-FFF2-40B4-BE49-F238E27FC236}">
                <a16:creationId xmlns:a16="http://schemas.microsoft.com/office/drawing/2014/main" id="{75835D14-1404-5F2E-294B-2A050E166E2B}"/>
              </a:ext>
            </a:extLst>
          </p:cNvPr>
          <p:cNvPicPr>
            <a:picLocks noChangeAspect="1"/>
          </p:cNvPicPr>
          <p:nvPr userDrawn="1"/>
        </p:nvPicPr>
        <p:blipFill>
          <a:blip r:embed="rId3"/>
          <a:stretch>
            <a:fillRect/>
          </a:stretch>
        </p:blipFill>
        <p:spPr>
          <a:xfrm>
            <a:off x="8630788" y="403748"/>
            <a:ext cx="2773811" cy="1188776"/>
          </a:xfrm>
          <a:prstGeom prst="rect">
            <a:avLst/>
          </a:prstGeom>
        </p:spPr>
      </p:pic>
    </p:spTree>
    <p:extLst>
      <p:ext uri="{BB962C8B-B14F-4D97-AF65-F5344CB8AC3E}">
        <p14:creationId xmlns:p14="http://schemas.microsoft.com/office/powerpoint/2010/main" val="88319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759DB27-2227-364A-9630-9A279C9FD7AA}"/>
              </a:ext>
            </a:extLst>
          </p:cNvPr>
          <p:cNvSpPr>
            <a:spLocks noGrp="1"/>
          </p:cNvSpPr>
          <p:nvPr>
            <p:ph type="subTitle" idx="1"/>
          </p:nvPr>
        </p:nvSpPr>
        <p:spPr>
          <a:xfrm>
            <a:off x="882868" y="2836066"/>
            <a:ext cx="9144000" cy="1655762"/>
          </a:xfrm>
        </p:spPr>
        <p:txBody>
          <a:bodyPr/>
          <a:lstStyle>
            <a:lvl1pPr marL="0" indent="0" algn="l">
              <a:buNone/>
              <a:defRPr sz="2400" b="0" i="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a:extLst>
              <a:ext uri="{FF2B5EF4-FFF2-40B4-BE49-F238E27FC236}">
                <a16:creationId xmlns:a16="http://schemas.microsoft.com/office/drawing/2014/main" id="{CBF21828-A594-EAF9-AB97-F26F3E9F4D44}"/>
              </a:ext>
            </a:extLst>
          </p:cNvPr>
          <p:cNvSpPr/>
          <p:nvPr userDrawn="1"/>
        </p:nvSpPr>
        <p:spPr>
          <a:xfrm>
            <a:off x="-1" y="-12048"/>
            <a:ext cx="12192000" cy="1344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3098E624-FB66-8043-F083-2F9F032273DE}"/>
              </a:ext>
            </a:extLst>
          </p:cNvPr>
          <p:cNvSpPr/>
          <p:nvPr userDrawn="1"/>
        </p:nvSpPr>
        <p:spPr>
          <a:xfrm>
            <a:off x="707836" y="5996539"/>
            <a:ext cx="10649946" cy="461578"/>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FAB3274-A6B6-2C49-BDBD-12A5AE4A1A51}"/>
              </a:ext>
            </a:extLst>
          </p:cNvPr>
          <p:cNvSpPr>
            <a:spLocks noGrp="1"/>
          </p:cNvSpPr>
          <p:nvPr>
            <p:ph type="ctrTitle"/>
          </p:nvPr>
        </p:nvSpPr>
        <p:spPr>
          <a:xfrm>
            <a:off x="882868" y="1024333"/>
            <a:ext cx="9144000" cy="1151733"/>
          </a:xfrm>
        </p:spPr>
        <p:txBody>
          <a:bodyPr lIns="0" tIns="0" rIns="0" bIns="0" anchor="t">
            <a:normAutofit/>
          </a:bodyPr>
          <a:lstStyle>
            <a:lvl1pPr algn="l">
              <a:defRPr sz="4500" b="0" i="0">
                <a:latin typeface="Avenir Light" panose="020B0402020203020204" pitchFamily="34" charset="77"/>
              </a:defRPr>
            </a:lvl1pPr>
          </a:lstStyle>
          <a:p>
            <a:r>
              <a:rPr lang="en-US" dirty="0"/>
              <a:t>Click to edit Master title style</a:t>
            </a:r>
          </a:p>
        </p:txBody>
      </p:sp>
      <p:sp>
        <p:nvSpPr>
          <p:cNvPr id="21" name="TextBox 20">
            <a:extLst>
              <a:ext uri="{FF2B5EF4-FFF2-40B4-BE49-F238E27FC236}">
                <a16:creationId xmlns:a16="http://schemas.microsoft.com/office/drawing/2014/main" id="{981603A6-4D19-0092-F97A-A4AF702E2098}"/>
              </a:ext>
            </a:extLst>
          </p:cNvPr>
          <p:cNvSpPr txBox="1"/>
          <p:nvPr userDrawn="1"/>
        </p:nvSpPr>
        <p:spPr>
          <a:xfrm>
            <a:off x="806829" y="6068255"/>
            <a:ext cx="898696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FFFFFF"/>
                </a:solidFill>
                <a:effectLst/>
                <a:latin typeface="Avenir Next LT Pro" panose="020B0504020202020204" pitchFamily="34" charset="0"/>
                <a:ea typeface="Times New Roman" panose="02020603050405020304" pitchFamily="18" charset="0"/>
                <a:cs typeface="Times New Roman" panose="02020603050405020304" pitchFamily="18" charset="0"/>
              </a:rPr>
              <a:t>Crisis Services Specialization Track •  Session 5</a:t>
            </a:r>
            <a:endParaRPr lang="en-US" sz="1600" dirty="0">
              <a:effectLst/>
              <a:latin typeface="Avenir Next LT Pro" panose="020B05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783554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D09C7-2668-70FD-096E-E10777B73DC6}"/>
              </a:ext>
            </a:extLst>
          </p:cNvPr>
          <p:cNvSpPr/>
          <p:nvPr userDrawn="1"/>
        </p:nvSpPr>
        <p:spPr>
          <a:xfrm>
            <a:off x="16412" y="1926771"/>
            <a:ext cx="12175588" cy="4931229"/>
          </a:xfrm>
          <a:prstGeom prst="rect">
            <a:avLst/>
          </a:pr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C335EDA-E688-DE6A-3D39-343F26566405}"/>
              </a:ext>
            </a:extLst>
          </p:cNvPr>
          <p:cNvPicPr>
            <a:picLocks noChangeAspect="1"/>
          </p:cNvPicPr>
          <p:nvPr userDrawn="1"/>
        </p:nvPicPr>
        <p:blipFill>
          <a:blip r:embed="rId2">
            <a:alphaModFix amt="58000"/>
          </a:blip>
          <a:stretch>
            <a:fillRect/>
          </a:stretch>
        </p:blipFill>
        <p:spPr>
          <a:xfrm>
            <a:off x="-16412" y="1926771"/>
            <a:ext cx="12192000" cy="6265333"/>
          </a:xfrm>
          <a:prstGeom prst="rect">
            <a:avLst/>
          </a:prstGeom>
        </p:spPr>
      </p:pic>
      <p:sp>
        <p:nvSpPr>
          <p:cNvPr id="4" name="Freeform 3">
            <a:extLst>
              <a:ext uri="{FF2B5EF4-FFF2-40B4-BE49-F238E27FC236}">
                <a16:creationId xmlns:a16="http://schemas.microsoft.com/office/drawing/2014/main" id="{D157D48E-6392-190A-1B80-180025A85D34}"/>
              </a:ext>
            </a:extLst>
          </p:cNvPr>
          <p:cNvSpPr/>
          <p:nvPr userDrawn="1"/>
        </p:nvSpPr>
        <p:spPr>
          <a:xfrm>
            <a:off x="-5655714" y="3125025"/>
            <a:ext cx="7623349" cy="1465384"/>
          </a:xfrm>
          <a:custGeom>
            <a:avLst/>
            <a:gdLst>
              <a:gd name="connsiteX0" fmla="*/ 0 w 7623349"/>
              <a:gd name="connsiteY0" fmla="*/ 0 h 1465384"/>
              <a:gd name="connsiteX1" fmla="*/ 6890657 w 7623349"/>
              <a:gd name="connsiteY1" fmla="*/ 0 h 1465384"/>
              <a:gd name="connsiteX2" fmla="*/ 7623349 w 7623349"/>
              <a:gd name="connsiteY2" fmla="*/ 732692 h 1465384"/>
              <a:gd name="connsiteX3" fmla="*/ 6890657 w 7623349"/>
              <a:gd name="connsiteY3" fmla="*/ 1465384 h 1465384"/>
              <a:gd name="connsiteX4" fmla="*/ 6890637 w 7623349"/>
              <a:gd name="connsiteY4" fmla="*/ 1465383 h 1465384"/>
              <a:gd name="connsiteX5" fmla="*/ 0 w 7623349"/>
              <a:gd name="connsiteY5" fmla="*/ 1465383 h 14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3349" h="1465384">
                <a:moveTo>
                  <a:pt x="0" y="0"/>
                </a:moveTo>
                <a:lnTo>
                  <a:pt x="6890657" y="0"/>
                </a:lnTo>
                <a:cubicBezTo>
                  <a:pt x="7295312" y="0"/>
                  <a:pt x="7623349" y="328037"/>
                  <a:pt x="7623349" y="732692"/>
                </a:cubicBezTo>
                <a:cubicBezTo>
                  <a:pt x="7623349" y="1137347"/>
                  <a:pt x="7295312" y="1465384"/>
                  <a:pt x="6890657" y="1465384"/>
                </a:cubicBezTo>
                <a:lnTo>
                  <a:pt x="6890637" y="1465383"/>
                </a:lnTo>
                <a:lnTo>
                  <a:pt x="0" y="1465383"/>
                </a:lnTo>
                <a:close/>
              </a:path>
            </a:pathLst>
          </a:custGeom>
          <a:solidFill>
            <a:srgbClr val="DCD7D0">
              <a:alpha val="9015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Graphic 4" descr="Caret Right with solid fill">
            <a:extLst>
              <a:ext uri="{FF2B5EF4-FFF2-40B4-BE49-F238E27FC236}">
                <a16:creationId xmlns:a16="http://schemas.microsoft.com/office/drawing/2014/main" id="{75FA7DC4-7A1E-B593-5C6D-81C92DC1D74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45041" y="3192317"/>
            <a:ext cx="1330800" cy="1330800"/>
          </a:xfrm>
          <a:prstGeom prst="rect">
            <a:avLst/>
          </a:prstGeom>
        </p:spPr>
      </p:pic>
      <p:pic>
        <p:nvPicPr>
          <p:cNvPr id="6" name="Picture 5">
            <a:extLst>
              <a:ext uri="{FF2B5EF4-FFF2-40B4-BE49-F238E27FC236}">
                <a16:creationId xmlns:a16="http://schemas.microsoft.com/office/drawing/2014/main" id="{06FF93C5-CDF2-F731-F7CF-CFB7448FE29B}"/>
              </a:ext>
            </a:extLst>
          </p:cNvPr>
          <p:cNvPicPr>
            <a:picLocks noChangeAspect="1"/>
          </p:cNvPicPr>
          <p:nvPr userDrawn="1"/>
        </p:nvPicPr>
        <p:blipFill>
          <a:blip r:embed="rId5"/>
          <a:stretch>
            <a:fillRect/>
          </a:stretch>
        </p:blipFill>
        <p:spPr>
          <a:xfrm>
            <a:off x="9078685" y="403748"/>
            <a:ext cx="2325914" cy="996820"/>
          </a:xfrm>
          <a:prstGeom prst="rect">
            <a:avLst/>
          </a:prstGeom>
        </p:spPr>
      </p:pic>
    </p:spTree>
    <p:extLst>
      <p:ext uri="{BB962C8B-B14F-4D97-AF65-F5344CB8AC3E}">
        <p14:creationId xmlns:p14="http://schemas.microsoft.com/office/powerpoint/2010/main" val="19651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75F66-15F0-3628-9FF8-505221115500}"/>
              </a:ext>
            </a:extLst>
          </p:cNvPr>
          <p:cNvSpPr txBox="1"/>
          <p:nvPr userDrawn="1"/>
        </p:nvSpPr>
        <p:spPr>
          <a:xfrm>
            <a:off x="770617" y="6068255"/>
            <a:ext cx="898696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E6A92D"/>
                </a:solidFill>
                <a:effectLst/>
                <a:latin typeface="Avenir Next LT Pro" panose="020B0504020202020204" pitchFamily="34" charset="0"/>
                <a:ea typeface="Times New Roman" panose="02020603050405020304" pitchFamily="18" charset="0"/>
                <a:cs typeface="Times New Roman" panose="02020603050405020304" pitchFamily="18" charset="0"/>
              </a:rPr>
              <a:t>Crisis Services Specialization Track </a:t>
            </a:r>
            <a:r>
              <a:rPr lang="en-US" sz="1600" dirty="0">
                <a:solidFill>
                  <a:srgbClr val="D53F4C"/>
                </a:solidFill>
                <a:effectLst/>
                <a:latin typeface="Avenir Next LT Pro" panose="020B0504020202020204" pitchFamily="34" charset="0"/>
                <a:ea typeface="Times New Roman" panose="02020603050405020304" pitchFamily="18" charset="0"/>
                <a:cs typeface="Times New Roman" panose="02020603050405020304" pitchFamily="18" charset="0"/>
              </a:rPr>
              <a:t>•</a:t>
            </a:r>
            <a:r>
              <a:rPr lang="en-US" sz="1600" dirty="0">
                <a:solidFill>
                  <a:srgbClr val="C00000"/>
                </a:solidFill>
                <a:effectLst/>
                <a:latin typeface="Avenir Next LT Pro" panose="020B0504020202020204" pitchFamily="34" charset="0"/>
                <a:ea typeface="Times New Roman" panose="02020603050405020304" pitchFamily="18" charset="0"/>
                <a:cs typeface="Times New Roman" panose="02020603050405020304" pitchFamily="18" charset="0"/>
              </a:rPr>
              <a:t>  </a:t>
            </a:r>
            <a:r>
              <a:rPr lang="en-US" sz="1600" dirty="0">
                <a:solidFill>
                  <a:srgbClr val="E6A92D"/>
                </a:solidFill>
                <a:effectLst/>
                <a:latin typeface="Avenir Next LT Pro" panose="020B0504020202020204" pitchFamily="34" charset="0"/>
                <a:ea typeface="Times New Roman" panose="02020603050405020304" pitchFamily="18" charset="0"/>
                <a:cs typeface="Times New Roman" panose="02020603050405020304" pitchFamily="18" charset="0"/>
              </a:rPr>
              <a:t>Session 5</a:t>
            </a:r>
          </a:p>
          <a:p>
            <a:endParaRPr lang="en-US" dirty="0">
              <a:solidFill>
                <a:srgbClr val="C00000"/>
              </a:solidFill>
            </a:endParaRPr>
          </a:p>
        </p:txBody>
      </p:sp>
      <p:cxnSp>
        <p:nvCxnSpPr>
          <p:cNvPr id="3" name="Straight Connector 2">
            <a:extLst>
              <a:ext uri="{FF2B5EF4-FFF2-40B4-BE49-F238E27FC236}">
                <a16:creationId xmlns:a16="http://schemas.microsoft.com/office/drawing/2014/main" id="{A86342F5-7EEC-9740-CD00-21D0F4C81A36}"/>
              </a:ext>
            </a:extLst>
          </p:cNvPr>
          <p:cNvCxnSpPr>
            <a:cxnSpLocks/>
          </p:cNvCxnSpPr>
          <p:nvPr userDrawn="1"/>
        </p:nvCxnSpPr>
        <p:spPr>
          <a:xfrm>
            <a:off x="5195455" y="6232919"/>
            <a:ext cx="6996545"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09468AD-DA3F-52DF-969B-654D58486C99}"/>
              </a:ext>
            </a:extLst>
          </p:cNvPr>
          <p:cNvPicPr>
            <a:picLocks noChangeAspect="1"/>
          </p:cNvPicPr>
          <p:nvPr userDrawn="1"/>
        </p:nvPicPr>
        <p:blipFill rotWithShape="1">
          <a:blip r:embed="rId2">
            <a:alphaModFix amt="72000"/>
          </a:blip>
          <a:srcRect l="1" t="48193" r="-3891" b="32090"/>
          <a:stretch/>
        </p:blipFill>
        <p:spPr>
          <a:xfrm>
            <a:off x="0" y="1314991"/>
            <a:ext cx="12316097" cy="1280160"/>
          </a:xfrm>
          <a:prstGeom prst="rect">
            <a:avLst/>
          </a:prstGeom>
        </p:spPr>
      </p:pic>
    </p:spTree>
    <p:extLst>
      <p:ext uri="{BB962C8B-B14F-4D97-AF65-F5344CB8AC3E}">
        <p14:creationId xmlns:p14="http://schemas.microsoft.com/office/powerpoint/2010/main" val="20096109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7583F3-E85C-6345-BEE6-224858D495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107390-B680-2B49-8AA0-905C21F6F3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2083790"/>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9" r:id="rId3"/>
    <p:sldLayoutId id="2147483665" r:id="rId4"/>
  </p:sldLayoutIdLst>
  <p:txStyles>
    <p:titleStyle>
      <a:lvl1pPr algn="l" defTabSz="914400" rtl="0" eaLnBrk="1" latinLnBrk="0" hangingPunct="1">
        <a:lnSpc>
          <a:spcPct val="90000"/>
        </a:lnSpc>
        <a:spcBef>
          <a:spcPct val="0"/>
        </a:spcBef>
        <a:buNone/>
        <a:defRPr sz="4400" b="0" i="0" kern="1200">
          <a:solidFill>
            <a:schemeClr val="tx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hyperlink" Target="http://nypeerspecialist.org/files/NYPSCB%20Code%20of%20Ethical%20Conduct%20Handbook%20June%202015%20Version%201_1.pdf" TargetMode="External"/><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hyperlink" Target="https://www.apse.org/wp-content/uploads/docs/Wrap%20for%20Work%20Workbook.pdf" TargetMode="External"/><Relationship Id="rId4" Type="http://schemas.openxmlformats.org/officeDocument/2006/relationships/hyperlink" Target="https://proqol.org/self-care-tools-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hand reaching for a domino effect&#10;&#10;Description automatically generated with medium confidence">
            <a:extLst>
              <a:ext uri="{FF2B5EF4-FFF2-40B4-BE49-F238E27FC236}">
                <a16:creationId xmlns:a16="http://schemas.microsoft.com/office/drawing/2014/main" id="{30D6CDAA-5371-1381-04A7-DFF81B931882}"/>
              </a:ext>
            </a:extLst>
          </p:cNvPr>
          <p:cNvPicPr>
            <a:picLocks noChangeAspect="1"/>
          </p:cNvPicPr>
          <p:nvPr/>
        </p:nvPicPr>
        <p:blipFill rotWithShape="1">
          <a:blip r:embed="rId2">
            <a:alphaModFix amt="64000"/>
          </a:blip>
          <a:srcRect l="12181" t="28974" b="18672"/>
          <a:stretch/>
        </p:blipFill>
        <p:spPr>
          <a:xfrm>
            <a:off x="2855588" y="1809720"/>
            <a:ext cx="8509280" cy="3382077"/>
          </a:xfrm>
          <a:prstGeom prst="rect">
            <a:avLst/>
          </a:prstGeom>
        </p:spPr>
      </p:pic>
      <p:sp>
        <p:nvSpPr>
          <p:cNvPr id="5" name="Freeform 4">
            <a:extLst>
              <a:ext uri="{FF2B5EF4-FFF2-40B4-BE49-F238E27FC236}">
                <a16:creationId xmlns:a16="http://schemas.microsoft.com/office/drawing/2014/main" id="{9A72D59D-4F9E-909D-D189-AFE5B97D4808}"/>
              </a:ext>
            </a:extLst>
          </p:cNvPr>
          <p:cNvSpPr/>
          <p:nvPr/>
        </p:nvSpPr>
        <p:spPr>
          <a:xfrm>
            <a:off x="0" y="4611024"/>
            <a:ext cx="7623349" cy="1465384"/>
          </a:xfrm>
          <a:custGeom>
            <a:avLst/>
            <a:gdLst>
              <a:gd name="connsiteX0" fmla="*/ 0 w 7623349"/>
              <a:gd name="connsiteY0" fmla="*/ 0 h 1465384"/>
              <a:gd name="connsiteX1" fmla="*/ 6890657 w 7623349"/>
              <a:gd name="connsiteY1" fmla="*/ 0 h 1465384"/>
              <a:gd name="connsiteX2" fmla="*/ 7623349 w 7623349"/>
              <a:gd name="connsiteY2" fmla="*/ 732692 h 1465384"/>
              <a:gd name="connsiteX3" fmla="*/ 6890657 w 7623349"/>
              <a:gd name="connsiteY3" fmla="*/ 1465384 h 1465384"/>
              <a:gd name="connsiteX4" fmla="*/ 6890637 w 7623349"/>
              <a:gd name="connsiteY4" fmla="*/ 1465383 h 1465384"/>
              <a:gd name="connsiteX5" fmla="*/ 0 w 7623349"/>
              <a:gd name="connsiteY5" fmla="*/ 1465383 h 146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3349" h="1465384">
                <a:moveTo>
                  <a:pt x="0" y="0"/>
                </a:moveTo>
                <a:lnTo>
                  <a:pt x="6890657" y="0"/>
                </a:lnTo>
                <a:cubicBezTo>
                  <a:pt x="7295312" y="0"/>
                  <a:pt x="7623349" y="328037"/>
                  <a:pt x="7623349" y="732692"/>
                </a:cubicBezTo>
                <a:cubicBezTo>
                  <a:pt x="7623349" y="1137347"/>
                  <a:pt x="7295312" y="1465384"/>
                  <a:pt x="6890657" y="1465384"/>
                </a:cubicBezTo>
                <a:lnTo>
                  <a:pt x="6890637" y="1465383"/>
                </a:lnTo>
                <a:lnTo>
                  <a:pt x="0" y="1465383"/>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E6D7D754-C64B-CF14-7583-C539B5465AAD}"/>
              </a:ext>
            </a:extLst>
          </p:cNvPr>
          <p:cNvSpPr txBox="1"/>
          <p:nvPr/>
        </p:nvSpPr>
        <p:spPr>
          <a:xfrm>
            <a:off x="282851" y="4743551"/>
            <a:ext cx="9053561" cy="1200329"/>
          </a:xfrm>
          <a:prstGeom prst="rect">
            <a:avLst/>
          </a:prstGeom>
          <a:noFill/>
        </p:spPr>
        <p:txBody>
          <a:bodyPr wrap="square" rtlCol="0">
            <a:spAutoFit/>
          </a:bodyPr>
          <a:lstStyle/>
          <a:p>
            <a:r>
              <a:rPr lang="en-US" sz="3600" b="0" i="0" dirty="0">
                <a:solidFill>
                  <a:schemeClr val="bg1"/>
                </a:solidFill>
                <a:effectLst/>
                <a:latin typeface="Avenir Book" panose="02000503020000020003" pitchFamily="2" charset="0"/>
              </a:rPr>
              <a:t>A Collaborative Self-Awareness </a:t>
            </a:r>
            <a:br>
              <a:rPr lang="en-US" sz="3600" b="0" i="0" dirty="0">
                <a:solidFill>
                  <a:schemeClr val="bg1"/>
                </a:solidFill>
                <a:effectLst/>
                <a:latin typeface="Avenir Book" panose="02000503020000020003" pitchFamily="2" charset="0"/>
              </a:rPr>
            </a:br>
            <a:r>
              <a:rPr lang="en-US" sz="3600" b="0" i="0" dirty="0">
                <a:solidFill>
                  <a:schemeClr val="bg1"/>
                </a:solidFill>
                <a:effectLst/>
                <a:latin typeface="Avenir Book" panose="02000503020000020003" pitchFamily="2" charset="0"/>
              </a:rPr>
              <a:t>Approach to Peer Crisis Services</a:t>
            </a:r>
            <a:endParaRPr lang="en-US" sz="3600" b="0" i="0" dirty="0">
              <a:solidFill>
                <a:schemeClr val="bg1"/>
              </a:solidFill>
              <a:latin typeface="Avenir Book" panose="02000503020000020003" pitchFamily="2" charset="0"/>
            </a:endParaRPr>
          </a:p>
        </p:txBody>
      </p:sp>
      <p:sp>
        <p:nvSpPr>
          <p:cNvPr id="6" name="TextBox 5">
            <a:extLst>
              <a:ext uri="{FF2B5EF4-FFF2-40B4-BE49-F238E27FC236}">
                <a16:creationId xmlns:a16="http://schemas.microsoft.com/office/drawing/2014/main" id="{4B70DD5E-E8C6-99AA-DB53-F5196C5DF247}"/>
              </a:ext>
            </a:extLst>
          </p:cNvPr>
          <p:cNvSpPr txBox="1"/>
          <p:nvPr/>
        </p:nvSpPr>
        <p:spPr>
          <a:xfrm>
            <a:off x="423893" y="3948553"/>
            <a:ext cx="2145135" cy="276999"/>
          </a:xfrm>
          <a:prstGeom prst="rect">
            <a:avLst/>
          </a:prstGeom>
          <a:noFill/>
        </p:spPr>
        <p:txBody>
          <a:bodyPr wrap="square" lIns="0" tIns="0" rIns="0" bIns="0" rtlCol="0">
            <a:spAutoFit/>
          </a:bodyPr>
          <a:lstStyle/>
          <a:p>
            <a:r>
              <a:rPr lang="en-US" spc="100" baseline="0" dirty="0">
                <a:latin typeface="Avenir Next LT Pro" panose="020B0504020202020204" pitchFamily="34" charset="0"/>
              </a:rPr>
              <a:t>SESSION 5</a:t>
            </a:r>
          </a:p>
        </p:txBody>
      </p:sp>
      <p:cxnSp>
        <p:nvCxnSpPr>
          <p:cNvPr id="7" name="Straight Connector 6">
            <a:extLst>
              <a:ext uri="{FF2B5EF4-FFF2-40B4-BE49-F238E27FC236}">
                <a16:creationId xmlns:a16="http://schemas.microsoft.com/office/drawing/2014/main" id="{2A895ED7-F031-0533-5901-EC413F92C60A}"/>
              </a:ext>
            </a:extLst>
          </p:cNvPr>
          <p:cNvCxnSpPr>
            <a:cxnSpLocks/>
          </p:cNvCxnSpPr>
          <p:nvPr/>
        </p:nvCxnSpPr>
        <p:spPr>
          <a:xfrm>
            <a:off x="423894" y="4342510"/>
            <a:ext cx="1380879" cy="0"/>
          </a:xfrm>
          <a:prstGeom prst="line">
            <a:avLst/>
          </a:prstGeom>
          <a:ln w="381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527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E238474-E035-9A0D-5BEC-5912AAF759C5}"/>
              </a:ext>
            </a:extLst>
          </p:cNvPr>
          <p:cNvCxnSpPr>
            <a:cxnSpLocks/>
          </p:cNvCxnSpPr>
          <p:nvPr/>
        </p:nvCxnSpPr>
        <p:spPr>
          <a:xfrm>
            <a:off x="2486438" y="5181429"/>
            <a:ext cx="9682842"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D336D3-97E6-E991-6B8C-8F2E757F151F}"/>
              </a:ext>
            </a:extLst>
          </p:cNvPr>
          <p:cNvSpPr txBox="1"/>
          <p:nvPr/>
        </p:nvSpPr>
        <p:spPr>
          <a:xfrm>
            <a:off x="2761264" y="3552093"/>
            <a:ext cx="9048669" cy="1446550"/>
          </a:xfrm>
          <a:prstGeom prst="rect">
            <a:avLst/>
          </a:prstGeom>
          <a:noFill/>
        </p:spPr>
        <p:txBody>
          <a:bodyPr wrap="square" rtlCol="0">
            <a:spAutoFit/>
          </a:bodyPr>
          <a:lstStyle/>
          <a:p>
            <a:r>
              <a:rPr lang="en-US" sz="4400" b="0" i="0" dirty="0">
                <a:solidFill>
                  <a:schemeClr val="bg1"/>
                </a:solidFill>
                <a:latin typeface="Avenir Light" panose="020B0402020203020204" pitchFamily="34" charset="77"/>
              </a:rPr>
              <a:t>Ethics &amp; Boundaries</a:t>
            </a:r>
          </a:p>
          <a:p>
            <a:r>
              <a:rPr lang="en-US" sz="4400" dirty="0">
                <a:solidFill>
                  <a:schemeClr val="bg1"/>
                </a:solidFill>
                <a:latin typeface="Avenir Light" panose="020B0402020203020204" pitchFamily="34" charset="77"/>
              </a:rPr>
              <a:t>in Peer Support</a:t>
            </a:r>
            <a:endParaRPr lang="en-US" sz="4400" b="0" i="0"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3655259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E238474-E035-9A0D-5BEC-5912AAF759C5}"/>
              </a:ext>
            </a:extLst>
          </p:cNvPr>
          <p:cNvCxnSpPr>
            <a:cxnSpLocks/>
          </p:cNvCxnSpPr>
          <p:nvPr/>
        </p:nvCxnSpPr>
        <p:spPr>
          <a:xfrm>
            <a:off x="2486438" y="5181429"/>
            <a:ext cx="9682842"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D336D3-97E6-E991-6B8C-8F2E757F151F}"/>
              </a:ext>
            </a:extLst>
          </p:cNvPr>
          <p:cNvSpPr txBox="1"/>
          <p:nvPr/>
        </p:nvSpPr>
        <p:spPr>
          <a:xfrm>
            <a:off x="2687376" y="2887084"/>
            <a:ext cx="9048669" cy="2123658"/>
          </a:xfrm>
          <a:prstGeom prst="rect">
            <a:avLst/>
          </a:prstGeom>
          <a:noFill/>
        </p:spPr>
        <p:txBody>
          <a:bodyPr wrap="square" rtlCol="0">
            <a:spAutoFit/>
          </a:bodyPr>
          <a:lstStyle/>
          <a:p>
            <a:r>
              <a:rPr lang="en-US" sz="4400" b="0" i="0" dirty="0">
                <a:solidFill>
                  <a:schemeClr val="bg1"/>
                </a:solidFill>
                <a:latin typeface="Avenir Light" panose="020B0402020203020204" pitchFamily="34" charset="77"/>
              </a:rPr>
              <a:t>Combating Compassion Fatigue &amp; Vicarious Trauma </a:t>
            </a:r>
          </a:p>
          <a:p>
            <a:r>
              <a:rPr lang="en-US" sz="4400" dirty="0">
                <a:solidFill>
                  <a:schemeClr val="bg1"/>
                </a:solidFill>
                <a:latin typeface="Avenir Light" panose="020B0402020203020204" pitchFamily="34" charset="77"/>
              </a:rPr>
              <a:t>i</a:t>
            </a:r>
            <a:r>
              <a:rPr lang="en-US" sz="4400" b="0" i="0" dirty="0">
                <a:solidFill>
                  <a:schemeClr val="bg1"/>
                </a:solidFill>
                <a:latin typeface="Avenir Light" panose="020B0402020203020204" pitchFamily="34" charset="77"/>
              </a:rPr>
              <a:t>n Crisis Response Roles</a:t>
            </a:r>
          </a:p>
        </p:txBody>
      </p:sp>
    </p:spTree>
    <p:extLst>
      <p:ext uri="{BB962C8B-B14F-4D97-AF65-F5344CB8AC3E}">
        <p14:creationId xmlns:p14="http://schemas.microsoft.com/office/powerpoint/2010/main" val="354088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19689A3-9091-44E1-59B8-BAF31C239E98}"/>
              </a:ext>
            </a:extLst>
          </p:cNvPr>
          <p:cNvSpPr/>
          <p:nvPr/>
        </p:nvSpPr>
        <p:spPr>
          <a:xfrm>
            <a:off x="-26689279" y="760941"/>
            <a:ext cx="30601252" cy="1326285"/>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Box 11">
            <a:extLst>
              <a:ext uri="{FF2B5EF4-FFF2-40B4-BE49-F238E27FC236}">
                <a16:creationId xmlns:a16="http://schemas.microsoft.com/office/drawing/2014/main" id="{57E32095-1503-2AC4-915E-2096D0DE9AE4}"/>
              </a:ext>
            </a:extLst>
          </p:cNvPr>
          <p:cNvSpPr txBox="1"/>
          <p:nvPr/>
        </p:nvSpPr>
        <p:spPr>
          <a:xfrm>
            <a:off x="388824" y="1075260"/>
            <a:ext cx="7637576" cy="707886"/>
          </a:xfrm>
          <a:prstGeom prst="rect">
            <a:avLst/>
          </a:prstGeom>
          <a:noFill/>
        </p:spPr>
        <p:txBody>
          <a:bodyPr wrap="square" rtlCol="0">
            <a:spAutoFit/>
          </a:bodyPr>
          <a:lstStyle/>
          <a:p>
            <a:r>
              <a:rPr lang="en-US" sz="4000" dirty="0">
                <a:solidFill>
                  <a:schemeClr val="bg1"/>
                </a:solidFill>
                <a:latin typeface="Avenir Light" panose="020B0402020203020204" pitchFamily="34" charset="77"/>
                <a:ea typeface="Besley Medium" pitchFamily="2" charset="77"/>
              </a:rPr>
              <a:t>Activity #3</a:t>
            </a:r>
          </a:p>
        </p:txBody>
      </p:sp>
      <p:pic>
        <p:nvPicPr>
          <p:cNvPr id="4" name="Content Placeholder 5">
            <a:extLst>
              <a:ext uri="{FF2B5EF4-FFF2-40B4-BE49-F238E27FC236}">
                <a16:creationId xmlns:a16="http://schemas.microsoft.com/office/drawing/2014/main" id="{23D2851A-9E18-8242-B181-B4D505CE74BE}"/>
              </a:ext>
            </a:extLst>
          </p:cNvPr>
          <p:cNvPicPr>
            <a:picLocks noChangeAspect="1"/>
          </p:cNvPicPr>
          <p:nvPr/>
        </p:nvPicPr>
        <p:blipFill>
          <a:blip r:embed="rId2"/>
          <a:srcRect l="30062" r="30062"/>
          <a:stretch/>
        </p:blipFill>
        <p:spPr>
          <a:xfrm>
            <a:off x="8026400" y="545292"/>
            <a:ext cx="3799686" cy="5360843"/>
          </a:xfrm>
          <a:prstGeom prst="rect">
            <a:avLst/>
          </a:prstGeom>
        </p:spPr>
      </p:pic>
      <p:sp>
        <p:nvSpPr>
          <p:cNvPr id="2" name="TextBox 1">
            <a:extLst>
              <a:ext uri="{FF2B5EF4-FFF2-40B4-BE49-F238E27FC236}">
                <a16:creationId xmlns:a16="http://schemas.microsoft.com/office/drawing/2014/main" id="{FCACBFC7-F228-3AB3-EB14-8DC18B56D65F}"/>
              </a:ext>
            </a:extLst>
          </p:cNvPr>
          <p:cNvSpPr txBox="1"/>
          <p:nvPr/>
        </p:nvSpPr>
        <p:spPr>
          <a:xfrm>
            <a:off x="733785" y="3647354"/>
            <a:ext cx="6356375" cy="830997"/>
          </a:xfrm>
          <a:prstGeom prst="rect">
            <a:avLst/>
          </a:prstGeom>
          <a:noFill/>
        </p:spPr>
        <p:txBody>
          <a:bodyPr wrap="square" rtlCol="0">
            <a:spAutoFit/>
          </a:bodyPr>
          <a:lstStyle/>
          <a:p>
            <a:r>
              <a:rPr lang="en-US" sz="4800" dirty="0"/>
              <a:t>Self Care Group Activity</a:t>
            </a:r>
          </a:p>
        </p:txBody>
      </p:sp>
    </p:spTree>
    <p:extLst>
      <p:ext uri="{BB962C8B-B14F-4D97-AF65-F5344CB8AC3E}">
        <p14:creationId xmlns:p14="http://schemas.microsoft.com/office/powerpoint/2010/main" val="776084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19689A3-9091-44E1-59B8-BAF31C239E98}"/>
              </a:ext>
            </a:extLst>
          </p:cNvPr>
          <p:cNvSpPr/>
          <p:nvPr/>
        </p:nvSpPr>
        <p:spPr>
          <a:xfrm>
            <a:off x="-24505252" y="520919"/>
            <a:ext cx="30601252" cy="1326285"/>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60A9A513-A092-D531-1E27-AE4CC666F018}"/>
              </a:ext>
            </a:extLst>
          </p:cNvPr>
          <p:cNvSpPr txBox="1"/>
          <p:nvPr/>
        </p:nvSpPr>
        <p:spPr>
          <a:xfrm>
            <a:off x="135488" y="2704248"/>
            <a:ext cx="7021285" cy="2677656"/>
          </a:xfrm>
          <a:prstGeom prst="rect">
            <a:avLst/>
          </a:prstGeom>
          <a:noFill/>
        </p:spPr>
        <p:txBody>
          <a:bodyPr wrap="square" rtlCol="0">
            <a:spAutoFit/>
          </a:bodyPr>
          <a:lstStyle/>
          <a:p>
            <a:pPr>
              <a:spcBef>
                <a:spcPts val="0"/>
              </a:spcBef>
              <a:spcAft>
                <a:spcPts val="0"/>
              </a:spcAft>
            </a:pPr>
            <a:endParaRPr lang="en-US" sz="2800" dirty="0">
              <a:effectLst/>
              <a:latin typeface="Avenir Book" panose="020B0503020203020204" pitchFamily="34" charset="-78"/>
              <a:cs typeface="Avenir Book" panose="020B0503020203020204" pitchFamily="34" charset="-78"/>
            </a:endParaRPr>
          </a:p>
          <a:p>
            <a:pPr marL="342900" marR="0" lvl="0" indent="-342900">
              <a:spcBef>
                <a:spcPts val="0"/>
              </a:spcBef>
              <a:spcAft>
                <a:spcPts val="0"/>
              </a:spcAft>
              <a:buFont typeface="Symbol" panose="05050102010706020507" pitchFamily="18" charset="2"/>
              <a:buChar char=""/>
            </a:pPr>
            <a:r>
              <a:rPr lang="en-US" sz="2000" kern="100" dirty="0">
                <a:effectLst/>
                <a:latin typeface="Avenir Book" panose="020B0503020203020204" pitchFamily="34" charset="-78"/>
                <a:ea typeface="Calibri" panose="020F0502020204030204" pitchFamily="34" charset="0"/>
                <a:cs typeface="Avenir Book" panose="020B0503020203020204" pitchFamily="34" charset="-78"/>
              </a:rPr>
              <a:t>Communicate effectively in a team environment</a:t>
            </a:r>
          </a:p>
          <a:p>
            <a:pPr marL="342900" marR="0" lvl="0" indent="-342900">
              <a:spcBef>
                <a:spcPts val="0"/>
              </a:spcBef>
              <a:spcAft>
                <a:spcPts val="0"/>
              </a:spcAft>
              <a:buFont typeface="Symbol" panose="05050102010706020507" pitchFamily="18" charset="2"/>
              <a:buChar char=""/>
            </a:pPr>
            <a:r>
              <a:rPr lang="en-US" sz="2000" kern="100" dirty="0">
                <a:latin typeface="Avenir Book" panose="020B0503020203020204" pitchFamily="34" charset="-78"/>
                <a:ea typeface="Calibri" panose="020F0502020204030204" pitchFamily="34" charset="0"/>
                <a:cs typeface="Avenir Book" panose="020B0503020203020204" pitchFamily="34" charset="-78"/>
              </a:rPr>
              <a:t>Identify and apply ethical considerations in peer support to crisis support</a:t>
            </a:r>
          </a:p>
          <a:p>
            <a:pPr marL="342900" marR="0" lvl="0" indent="-342900">
              <a:spcBef>
                <a:spcPts val="0"/>
              </a:spcBef>
              <a:spcAft>
                <a:spcPts val="0"/>
              </a:spcAft>
              <a:buFont typeface="Symbol" panose="05050102010706020507" pitchFamily="18" charset="2"/>
              <a:buChar char=""/>
            </a:pPr>
            <a:r>
              <a:rPr lang="en-US" sz="2000" kern="100" dirty="0">
                <a:effectLst/>
                <a:latin typeface="Avenir Book" panose="020B0503020203020204" pitchFamily="34" charset="-78"/>
                <a:ea typeface="Calibri" panose="020F0502020204030204" pitchFamily="34" charset="0"/>
                <a:cs typeface="Avenir Book" panose="020B0503020203020204" pitchFamily="34" charset="-78"/>
              </a:rPr>
              <a:t>Describe why b</a:t>
            </a:r>
            <a:r>
              <a:rPr lang="en-US" sz="2000" kern="100" dirty="0">
                <a:latin typeface="Avenir Book" panose="020B0503020203020204" pitchFamily="34" charset="-78"/>
                <a:ea typeface="Calibri" panose="020F0502020204030204" pitchFamily="34" charset="0"/>
                <a:cs typeface="Avenir Book" panose="020B0503020203020204" pitchFamily="34" charset="-78"/>
              </a:rPr>
              <a:t>oundaries are necessary</a:t>
            </a:r>
          </a:p>
          <a:p>
            <a:pPr marL="342900" marR="0" lvl="0" indent="-342900">
              <a:spcBef>
                <a:spcPts val="0"/>
              </a:spcBef>
              <a:spcAft>
                <a:spcPts val="0"/>
              </a:spcAft>
              <a:buFont typeface="Symbol" panose="05050102010706020507" pitchFamily="18" charset="2"/>
              <a:buChar char=""/>
            </a:pPr>
            <a:r>
              <a:rPr lang="en-US" sz="2000" kern="100" dirty="0">
                <a:effectLst/>
                <a:latin typeface="Avenir Book" panose="020B0503020203020204" pitchFamily="34" charset="-78"/>
                <a:ea typeface="Calibri" panose="020F0502020204030204" pitchFamily="34" charset="0"/>
                <a:cs typeface="Avenir Book" panose="020B0503020203020204" pitchFamily="34" charset="-78"/>
              </a:rPr>
              <a:t>Identify signs of co</a:t>
            </a:r>
            <a:r>
              <a:rPr lang="en-US" sz="2000" kern="100" dirty="0">
                <a:latin typeface="Avenir Book" panose="020B0503020203020204" pitchFamily="34" charset="-78"/>
                <a:ea typeface="Calibri" panose="020F0502020204030204" pitchFamily="34" charset="0"/>
                <a:cs typeface="Avenir Book" panose="020B0503020203020204" pitchFamily="34" charset="-78"/>
              </a:rPr>
              <a:t>mpassion fatigue and vicarious trauma</a:t>
            </a:r>
          </a:p>
          <a:p>
            <a:pPr marL="342900" marR="0" lvl="0" indent="-342900">
              <a:spcBef>
                <a:spcPts val="0"/>
              </a:spcBef>
              <a:spcAft>
                <a:spcPts val="0"/>
              </a:spcAft>
              <a:buFont typeface="Symbol" panose="05050102010706020507" pitchFamily="18" charset="2"/>
              <a:buChar char=""/>
            </a:pPr>
            <a:r>
              <a:rPr lang="en-US" sz="2000" kern="100" dirty="0">
                <a:effectLst/>
                <a:latin typeface="Avenir Book" panose="020B0503020203020204" pitchFamily="34" charset="-78"/>
                <a:ea typeface="Calibri" panose="020F0502020204030204" pitchFamily="34" charset="0"/>
                <a:cs typeface="Avenir Book" panose="020B0503020203020204" pitchFamily="34" charset="-78"/>
              </a:rPr>
              <a:t>Employ resources to combat compassion fatigue &amp; vicarious trauma</a:t>
            </a:r>
          </a:p>
        </p:txBody>
      </p:sp>
      <p:pic>
        <p:nvPicPr>
          <p:cNvPr id="9" name="Graphic 8" descr="Caret Right with solid fill">
            <a:extLst>
              <a:ext uri="{FF2B5EF4-FFF2-40B4-BE49-F238E27FC236}">
                <a16:creationId xmlns:a16="http://schemas.microsoft.com/office/drawing/2014/main" id="{D483F4BB-752F-88E9-2199-5B406D4401F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30187" y="516404"/>
            <a:ext cx="1330800" cy="1330800"/>
          </a:xfrm>
          <a:prstGeom prst="rect">
            <a:avLst/>
          </a:prstGeom>
        </p:spPr>
      </p:pic>
      <p:pic>
        <p:nvPicPr>
          <p:cNvPr id="4" name="Content Placeholder 5">
            <a:extLst>
              <a:ext uri="{FF2B5EF4-FFF2-40B4-BE49-F238E27FC236}">
                <a16:creationId xmlns:a16="http://schemas.microsoft.com/office/drawing/2014/main" id="{9107DC3B-86B7-78E1-3E63-E356F492BD59}"/>
              </a:ext>
            </a:extLst>
          </p:cNvPr>
          <p:cNvPicPr>
            <a:picLocks noChangeAspect="1"/>
          </p:cNvPicPr>
          <p:nvPr/>
        </p:nvPicPr>
        <p:blipFill rotWithShape="1">
          <a:blip r:embed="rId4">
            <a:extLst>
              <a:ext uri="{28A0092B-C50C-407E-A947-70E740481C1C}">
                <a14:useLocalDpi xmlns:a14="http://schemas.microsoft.com/office/drawing/2010/main" val="0"/>
              </a:ext>
            </a:extLst>
          </a:blip>
          <a:srcRect l="8558" t="172" r="28392" b="14352"/>
          <a:stretch/>
        </p:blipFill>
        <p:spPr>
          <a:xfrm>
            <a:off x="7156773" y="625080"/>
            <a:ext cx="5035227" cy="4556378"/>
          </a:xfrm>
          <a:prstGeom prst="rect">
            <a:avLst/>
          </a:prstGeom>
        </p:spPr>
      </p:pic>
      <p:sp>
        <p:nvSpPr>
          <p:cNvPr id="3" name="TextBox 2">
            <a:extLst>
              <a:ext uri="{FF2B5EF4-FFF2-40B4-BE49-F238E27FC236}">
                <a16:creationId xmlns:a16="http://schemas.microsoft.com/office/drawing/2014/main" id="{3BCB1699-6E3D-4622-DC74-2B9033C2771C}"/>
              </a:ext>
            </a:extLst>
          </p:cNvPr>
          <p:cNvSpPr txBox="1"/>
          <p:nvPr/>
        </p:nvSpPr>
        <p:spPr>
          <a:xfrm>
            <a:off x="301981" y="879200"/>
            <a:ext cx="6324406" cy="707886"/>
          </a:xfrm>
          <a:prstGeom prst="rect">
            <a:avLst/>
          </a:prstGeom>
          <a:noFill/>
        </p:spPr>
        <p:txBody>
          <a:bodyPr wrap="square" rtlCol="0">
            <a:spAutoFit/>
          </a:bodyPr>
          <a:lstStyle/>
          <a:p>
            <a:r>
              <a:rPr lang="en-US" sz="4000" dirty="0">
                <a:solidFill>
                  <a:schemeClr val="bg1"/>
                </a:solidFill>
                <a:latin typeface="Avenir Light" panose="020B0402020203020204" pitchFamily="34" charset="77"/>
                <a:ea typeface="Besley Medium" pitchFamily="2" charset="77"/>
              </a:rPr>
              <a:t>Summary</a:t>
            </a:r>
          </a:p>
        </p:txBody>
      </p:sp>
    </p:spTree>
    <p:extLst>
      <p:ext uri="{BB962C8B-B14F-4D97-AF65-F5344CB8AC3E}">
        <p14:creationId xmlns:p14="http://schemas.microsoft.com/office/powerpoint/2010/main" val="2362393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319689A3-9091-44E1-59B8-BAF31C239E98}"/>
              </a:ext>
            </a:extLst>
          </p:cNvPr>
          <p:cNvSpPr/>
          <p:nvPr/>
        </p:nvSpPr>
        <p:spPr>
          <a:xfrm>
            <a:off x="-26689279" y="760941"/>
            <a:ext cx="30601252" cy="1326285"/>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Box 11">
            <a:extLst>
              <a:ext uri="{FF2B5EF4-FFF2-40B4-BE49-F238E27FC236}">
                <a16:creationId xmlns:a16="http://schemas.microsoft.com/office/drawing/2014/main" id="{57E32095-1503-2AC4-915E-2096D0DE9AE4}"/>
              </a:ext>
            </a:extLst>
          </p:cNvPr>
          <p:cNvSpPr txBox="1"/>
          <p:nvPr/>
        </p:nvSpPr>
        <p:spPr>
          <a:xfrm>
            <a:off x="388824" y="1075260"/>
            <a:ext cx="7637576" cy="707886"/>
          </a:xfrm>
          <a:prstGeom prst="rect">
            <a:avLst/>
          </a:prstGeom>
          <a:noFill/>
        </p:spPr>
        <p:txBody>
          <a:bodyPr wrap="square" rtlCol="0">
            <a:spAutoFit/>
          </a:bodyPr>
          <a:lstStyle/>
          <a:p>
            <a:r>
              <a:rPr lang="en-US" sz="4000" dirty="0">
                <a:solidFill>
                  <a:schemeClr val="bg1"/>
                </a:solidFill>
                <a:latin typeface="Avenir Light" panose="020B0402020203020204" pitchFamily="34" charset="77"/>
                <a:ea typeface="Besley Medium" pitchFamily="2" charset="77"/>
              </a:rPr>
              <a:t>Homework</a:t>
            </a:r>
          </a:p>
        </p:txBody>
      </p:sp>
      <p:pic>
        <p:nvPicPr>
          <p:cNvPr id="4" name="Content Placeholder 5">
            <a:extLst>
              <a:ext uri="{FF2B5EF4-FFF2-40B4-BE49-F238E27FC236}">
                <a16:creationId xmlns:a16="http://schemas.microsoft.com/office/drawing/2014/main" id="{23D2851A-9E18-8242-B181-B4D505CE74BE}"/>
              </a:ext>
            </a:extLst>
          </p:cNvPr>
          <p:cNvPicPr>
            <a:picLocks noChangeAspect="1"/>
          </p:cNvPicPr>
          <p:nvPr/>
        </p:nvPicPr>
        <p:blipFill>
          <a:blip r:embed="rId2"/>
          <a:srcRect l="5070" r="5070"/>
          <a:stretch/>
        </p:blipFill>
        <p:spPr>
          <a:xfrm>
            <a:off x="8026400" y="545292"/>
            <a:ext cx="3799686" cy="5360843"/>
          </a:xfrm>
          <a:prstGeom prst="rect">
            <a:avLst/>
          </a:prstGeom>
        </p:spPr>
      </p:pic>
      <p:sp>
        <p:nvSpPr>
          <p:cNvPr id="2" name="TextBox 1">
            <a:extLst>
              <a:ext uri="{FF2B5EF4-FFF2-40B4-BE49-F238E27FC236}">
                <a16:creationId xmlns:a16="http://schemas.microsoft.com/office/drawing/2014/main" id="{FCACBFC7-F228-3AB3-EB14-8DC18B56D65F}"/>
              </a:ext>
            </a:extLst>
          </p:cNvPr>
          <p:cNvSpPr txBox="1"/>
          <p:nvPr/>
        </p:nvSpPr>
        <p:spPr>
          <a:xfrm>
            <a:off x="253444" y="2712911"/>
            <a:ext cx="7089466" cy="4154984"/>
          </a:xfrm>
          <a:prstGeom prst="rect">
            <a:avLst/>
          </a:prstGeom>
          <a:noFill/>
        </p:spPr>
        <p:txBody>
          <a:bodyPr wrap="square" rtlCol="0">
            <a:spAutoFit/>
          </a:bodyPr>
          <a:lstStyle/>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rPr>
              <a:t>REVIEW:</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NYPSCB Code of Conduct  </a:t>
            </a:r>
            <a:r>
              <a:rPr lang="en-US" sz="1800" u="sng" dirty="0">
                <a:solidFill>
                  <a:srgbClr val="0563C1"/>
                </a:solidFill>
                <a:effectLst/>
                <a:latin typeface="Calibri" panose="020F0502020204030204" pitchFamily="34" charset="0"/>
                <a:ea typeface="Times New Roman" panose="02020603050405020304" pitchFamily="18" charset="0"/>
                <a:hlinkClick r:id="rId3"/>
              </a:rPr>
              <a:t>http://nypeerspecialist.org/files/NYPSCB%20Code%20of%20Ethical%20Conduct%20Handbook%20June%202015%20Version%201_1.pdf</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effectLst/>
                <a:latin typeface="Calibri" panose="020F0502020204030204" pitchFamily="34" charset="0"/>
                <a:ea typeface="Calibri" panose="020F0502020204030204" pitchFamily="34" charset="0"/>
              </a:rPr>
              <a:t>Self-Care: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Complete a </a:t>
            </a:r>
            <a:r>
              <a:rPr lang="en-US" sz="1800" dirty="0" err="1">
                <a:effectLst/>
                <a:latin typeface="Calibri" panose="020F0502020204030204" pitchFamily="34" charset="0"/>
                <a:ea typeface="Calibri" panose="020F0502020204030204" pitchFamily="34" charset="0"/>
              </a:rPr>
              <a:t>ProQOL</a:t>
            </a:r>
            <a:r>
              <a:rPr lang="en-US" sz="1800" dirty="0">
                <a:effectLst/>
                <a:latin typeface="Calibri" panose="020F0502020204030204" pitchFamily="34" charset="0"/>
                <a:ea typeface="Calibri" panose="020F0502020204030204" pitchFamily="34" charset="0"/>
              </a:rPr>
              <a:t> Assessment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dirty="0">
                <a:effectLst/>
                <a:latin typeface="Calibri" panose="020F0502020204030204" pitchFamily="34" charset="0"/>
                <a:ea typeface="Calibri" panose="020F0502020204030204" pitchFamily="34" charset="0"/>
              </a:rPr>
              <a:t> </a:t>
            </a:r>
            <a:r>
              <a:rPr lang="en-US" sz="1800" i="1" u="sng" dirty="0">
                <a:solidFill>
                  <a:srgbClr val="0563C1"/>
                </a:solidFill>
                <a:effectLst/>
                <a:latin typeface="Calibri" panose="020F0502020204030204" pitchFamily="34" charset="0"/>
                <a:ea typeface="Times New Roman" panose="02020603050405020304" pitchFamily="18" charset="0"/>
                <a:hlinkClick r:id="rId4"/>
              </a:rPr>
              <a:t>Self-care Tools | </a:t>
            </a:r>
            <a:r>
              <a:rPr lang="en-US" sz="1800" i="1" u="sng" dirty="0" err="1">
                <a:solidFill>
                  <a:srgbClr val="0563C1"/>
                </a:solidFill>
                <a:effectLst/>
                <a:latin typeface="Calibri" panose="020F0502020204030204" pitchFamily="34" charset="0"/>
                <a:ea typeface="Times New Roman" panose="02020603050405020304" pitchFamily="18" charset="0"/>
                <a:hlinkClick r:id="rId4"/>
              </a:rPr>
              <a:t>ProQOL</a:t>
            </a:r>
            <a:r>
              <a:rPr lang="en-US" sz="1800" i="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Complete a WRAP for Work</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i="1" u="sng" dirty="0">
                <a:solidFill>
                  <a:srgbClr val="0563C1"/>
                </a:solidFill>
                <a:effectLst/>
                <a:latin typeface="Calibri" panose="020F0502020204030204" pitchFamily="34" charset="0"/>
                <a:ea typeface="Times New Roman" panose="02020603050405020304" pitchFamily="18" charset="0"/>
                <a:hlinkClick r:id="rId5"/>
              </a:rPr>
              <a:t>https://www.apse.org/wp-content/uploads/docs/Wrap%20for%20Work%20Workbook.pdf</a:t>
            </a:r>
            <a:r>
              <a:rPr lang="en-US" sz="1800" i="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sz="4800" dirty="0"/>
          </a:p>
        </p:txBody>
      </p:sp>
    </p:spTree>
    <p:extLst>
      <p:ext uri="{BB962C8B-B14F-4D97-AF65-F5344CB8AC3E}">
        <p14:creationId xmlns:p14="http://schemas.microsoft.com/office/powerpoint/2010/main" val="2161605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a:extLst>
              <a:ext uri="{FF2B5EF4-FFF2-40B4-BE49-F238E27FC236}">
                <a16:creationId xmlns:a16="http://schemas.microsoft.com/office/drawing/2014/main" id="{13F43B8E-6966-3FF7-9C54-184F334460F7}"/>
              </a:ext>
            </a:extLst>
          </p:cNvPr>
          <p:cNvSpPr>
            <a:spLocks noGrp="1"/>
          </p:cNvSpPr>
          <p:nvPr/>
        </p:nvSpPr>
        <p:spPr>
          <a:xfrm>
            <a:off x="1524000" y="3303504"/>
            <a:ext cx="9144000" cy="16557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venir Boo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venir Boo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venir Boo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Boo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venir Boo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solidFill>
                  <a:srgbClr val="000000"/>
                </a:solidFill>
                <a:effectLst/>
                <a:latin typeface="Aptos" panose="020B0004020202020204" pitchFamily="34" charset="0"/>
              </a:rPr>
              <a:t>All materials developed for the APS Specialization Track, online courses and in-person train-the-trainer materials, were funded by the New York State Office of Mental Health (NYSOMH) via the Specialty Training for Peer Workers and Supervisors contract awarded to Rutgers, the State University of New Jersey, Academy of Peer Services. Specialization Track materials are free of charge and are provided as open-source content for the sole purpose of training and workforce development. Specialization Track materials can NOT be distributed or used for training that results in financial gain</a:t>
            </a:r>
            <a:endParaRPr lang="en-US" dirty="0"/>
          </a:p>
        </p:txBody>
      </p:sp>
      <p:sp>
        <p:nvSpPr>
          <p:cNvPr id="5" name="Title 2">
            <a:extLst>
              <a:ext uri="{FF2B5EF4-FFF2-40B4-BE49-F238E27FC236}">
                <a16:creationId xmlns:a16="http://schemas.microsoft.com/office/drawing/2014/main" id="{9031388C-97E4-50F4-3C0B-BDD34484EE0B}"/>
              </a:ext>
            </a:extLst>
          </p:cNvPr>
          <p:cNvSpPr>
            <a:spLocks noGrp="1"/>
          </p:cNvSpPr>
          <p:nvPr/>
        </p:nvSpPr>
        <p:spPr>
          <a:xfrm>
            <a:off x="1524000" y="1898734"/>
            <a:ext cx="9144000" cy="1151733"/>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500" b="0" i="0" kern="1200">
                <a:solidFill>
                  <a:schemeClr val="tx1"/>
                </a:solidFill>
                <a:latin typeface="Avenir Light" panose="020B0402020203020204" pitchFamily="34" charset="77"/>
                <a:ea typeface="+mj-ea"/>
                <a:cs typeface="+mj-cs"/>
              </a:defRPr>
            </a:lvl1pPr>
          </a:lstStyle>
          <a:p>
            <a:r>
              <a:rPr lang="en-US" dirty="0"/>
              <a:t>Disclaimer:</a:t>
            </a:r>
          </a:p>
        </p:txBody>
      </p:sp>
    </p:spTree>
    <p:extLst>
      <p:ext uri="{BB962C8B-B14F-4D97-AF65-F5344CB8AC3E}">
        <p14:creationId xmlns:p14="http://schemas.microsoft.com/office/powerpoint/2010/main" val="171291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7A9A3BB-BBEB-4474-FA78-B817B8AFA131}"/>
              </a:ext>
            </a:extLst>
          </p:cNvPr>
          <p:cNvCxnSpPr>
            <a:cxnSpLocks/>
          </p:cNvCxnSpPr>
          <p:nvPr/>
        </p:nvCxnSpPr>
        <p:spPr>
          <a:xfrm>
            <a:off x="2500952" y="4383143"/>
            <a:ext cx="9682842"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0FCEB16-1B61-D7E0-A705-B47CC93248AD}"/>
              </a:ext>
            </a:extLst>
          </p:cNvPr>
          <p:cNvSpPr txBox="1"/>
          <p:nvPr/>
        </p:nvSpPr>
        <p:spPr>
          <a:xfrm>
            <a:off x="2336391" y="3429000"/>
            <a:ext cx="9048669" cy="769441"/>
          </a:xfrm>
          <a:prstGeom prst="rect">
            <a:avLst/>
          </a:prstGeom>
          <a:noFill/>
        </p:spPr>
        <p:txBody>
          <a:bodyPr wrap="square" rtlCol="0">
            <a:spAutoFit/>
          </a:bodyPr>
          <a:lstStyle/>
          <a:p>
            <a:r>
              <a:rPr lang="en-US" sz="4400" b="0" i="0" dirty="0">
                <a:solidFill>
                  <a:schemeClr val="bg1"/>
                </a:solidFill>
                <a:latin typeface="Avenir Light" panose="020B0402020203020204" pitchFamily="34" charset="77"/>
              </a:rPr>
              <a:t>Icebreaker</a:t>
            </a:r>
          </a:p>
        </p:txBody>
      </p:sp>
    </p:spTree>
    <p:extLst>
      <p:ext uri="{BB962C8B-B14F-4D97-AF65-F5344CB8AC3E}">
        <p14:creationId xmlns:p14="http://schemas.microsoft.com/office/powerpoint/2010/main" val="4083596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6F86D43-B343-2075-E0A7-F288C263A60D}"/>
              </a:ext>
            </a:extLst>
          </p:cNvPr>
          <p:cNvSpPr/>
          <p:nvPr/>
        </p:nvSpPr>
        <p:spPr>
          <a:xfrm>
            <a:off x="-23104252" y="635520"/>
            <a:ext cx="30601252" cy="1326285"/>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890E8CBF-4CBB-3C77-2E31-31F335AF0AFC}"/>
              </a:ext>
            </a:extLst>
          </p:cNvPr>
          <p:cNvSpPr txBox="1"/>
          <p:nvPr/>
        </p:nvSpPr>
        <p:spPr>
          <a:xfrm>
            <a:off x="4876991" y="3391778"/>
            <a:ext cx="6284494" cy="1485022"/>
          </a:xfrm>
          <a:prstGeom prst="rect">
            <a:avLst/>
          </a:prstGeom>
          <a:noFill/>
        </p:spPr>
        <p:txBody>
          <a:bodyPr wrap="square" rtlCol="0">
            <a:spAutoFit/>
          </a:bodyPr>
          <a:lstStyle/>
          <a:p>
            <a:pPr marL="0" lvl="1">
              <a:lnSpc>
                <a:spcPts val="2880"/>
              </a:lnSpc>
              <a:buClr>
                <a:srgbClr val="ECB32A"/>
              </a:buClr>
              <a:buSzPct val="120000"/>
            </a:pPr>
            <a:r>
              <a:rPr lang="en-US" sz="2400" dirty="0">
                <a:latin typeface="Avenir Book" panose="02000503020000020003" pitchFamily="2" charset="0"/>
              </a:rPr>
              <a:t>The curriculum is designed for participants to attend all 6 sessions because the content and activities build on each other. </a:t>
            </a:r>
          </a:p>
          <a:p>
            <a:endParaRPr lang="en-US" dirty="0"/>
          </a:p>
        </p:txBody>
      </p:sp>
      <p:sp>
        <p:nvSpPr>
          <p:cNvPr id="6" name="TextBox 5">
            <a:extLst>
              <a:ext uri="{FF2B5EF4-FFF2-40B4-BE49-F238E27FC236}">
                <a16:creationId xmlns:a16="http://schemas.microsoft.com/office/drawing/2014/main" id="{A42DBD50-CF09-1BD9-BE59-1678F4932D9C}"/>
              </a:ext>
            </a:extLst>
          </p:cNvPr>
          <p:cNvSpPr txBox="1"/>
          <p:nvPr/>
        </p:nvSpPr>
        <p:spPr>
          <a:xfrm>
            <a:off x="647174" y="915606"/>
            <a:ext cx="9803112" cy="707886"/>
          </a:xfrm>
          <a:prstGeom prst="rect">
            <a:avLst/>
          </a:prstGeom>
          <a:noFill/>
        </p:spPr>
        <p:txBody>
          <a:bodyPr wrap="square" rtlCol="0">
            <a:spAutoFit/>
          </a:bodyPr>
          <a:lstStyle/>
          <a:p>
            <a:r>
              <a:rPr lang="en-US" sz="4000" dirty="0">
                <a:solidFill>
                  <a:schemeClr val="bg1"/>
                </a:solidFill>
                <a:latin typeface="Avenir Light" panose="020B0402020203020204" pitchFamily="34" charset="77"/>
                <a:ea typeface="Besley Medium" pitchFamily="2" charset="77"/>
              </a:rPr>
              <a:t>Brief Overview, Orientation</a:t>
            </a:r>
          </a:p>
        </p:txBody>
      </p:sp>
      <p:sp>
        <p:nvSpPr>
          <p:cNvPr id="7" name="TextBox 6">
            <a:extLst>
              <a:ext uri="{FF2B5EF4-FFF2-40B4-BE49-F238E27FC236}">
                <a16:creationId xmlns:a16="http://schemas.microsoft.com/office/drawing/2014/main" id="{1E34E7AF-22B6-2D76-828E-FF405FC98B67}"/>
              </a:ext>
            </a:extLst>
          </p:cNvPr>
          <p:cNvSpPr txBox="1"/>
          <p:nvPr/>
        </p:nvSpPr>
        <p:spPr>
          <a:xfrm>
            <a:off x="806829" y="3279903"/>
            <a:ext cx="3425563" cy="1477328"/>
          </a:xfrm>
          <a:prstGeom prst="rect">
            <a:avLst/>
          </a:prstGeom>
          <a:noFill/>
        </p:spPr>
        <p:txBody>
          <a:bodyPr wrap="square" rtlCol="0">
            <a:spAutoFit/>
          </a:bodyPr>
          <a:lstStyle/>
          <a:p>
            <a:r>
              <a:rPr lang="en-US" sz="2400" dirty="0">
                <a:solidFill>
                  <a:schemeClr val="bg2">
                    <a:lumMod val="25000"/>
                  </a:schemeClr>
                </a:solidFill>
                <a:latin typeface="Avenir Next LT Pro" panose="020B0504020202020204" pitchFamily="34" charset="0"/>
              </a:rPr>
              <a:t>This is session 5 </a:t>
            </a:r>
            <a:br>
              <a:rPr lang="en-US" sz="2400" dirty="0">
                <a:solidFill>
                  <a:schemeClr val="bg2">
                    <a:lumMod val="25000"/>
                  </a:schemeClr>
                </a:solidFill>
                <a:latin typeface="Avenir Next LT Pro" panose="020B0504020202020204" pitchFamily="34" charset="0"/>
              </a:rPr>
            </a:br>
            <a:r>
              <a:rPr lang="en-US" sz="2400" dirty="0">
                <a:solidFill>
                  <a:schemeClr val="bg2">
                    <a:lumMod val="25000"/>
                  </a:schemeClr>
                </a:solidFill>
                <a:latin typeface="Avenir Next LT Pro" panose="020B0504020202020204" pitchFamily="34" charset="0"/>
              </a:rPr>
              <a:t>of the 6-part series </a:t>
            </a:r>
            <a:br>
              <a:rPr lang="en-US" sz="2400" dirty="0">
                <a:solidFill>
                  <a:schemeClr val="bg2">
                    <a:lumMod val="25000"/>
                  </a:schemeClr>
                </a:solidFill>
                <a:latin typeface="Avenir Next LT Pro" panose="020B0504020202020204" pitchFamily="34" charset="0"/>
              </a:rPr>
            </a:br>
            <a:r>
              <a:rPr lang="en-US" sz="2400" dirty="0">
                <a:solidFill>
                  <a:schemeClr val="bg2">
                    <a:lumMod val="25000"/>
                  </a:schemeClr>
                </a:solidFill>
                <a:latin typeface="Avenir Next LT Pro" panose="020B0504020202020204" pitchFamily="34" charset="0"/>
              </a:rPr>
              <a:t>on Crisis Services</a:t>
            </a:r>
          </a:p>
          <a:p>
            <a:endParaRPr lang="en-US" dirty="0"/>
          </a:p>
        </p:txBody>
      </p:sp>
      <p:cxnSp>
        <p:nvCxnSpPr>
          <p:cNvPr id="8" name="Straight Connector 7">
            <a:extLst>
              <a:ext uri="{FF2B5EF4-FFF2-40B4-BE49-F238E27FC236}">
                <a16:creationId xmlns:a16="http://schemas.microsoft.com/office/drawing/2014/main" id="{3380E4E6-2786-8B15-9BE9-8E5B8308B531}"/>
              </a:ext>
            </a:extLst>
          </p:cNvPr>
          <p:cNvCxnSpPr>
            <a:cxnSpLocks/>
          </p:cNvCxnSpPr>
          <p:nvPr/>
        </p:nvCxnSpPr>
        <p:spPr>
          <a:xfrm>
            <a:off x="4528829" y="3113152"/>
            <a:ext cx="0" cy="1763648"/>
          </a:xfrm>
          <a:prstGeom prst="line">
            <a:avLst/>
          </a:prstGeom>
          <a:ln w="12700" cap="rnd">
            <a:solidFill>
              <a:srgbClr val="DCD7D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978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46F86D43-B343-2075-E0A7-F288C263A60D}"/>
              </a:ext>
            </a:extLst>
          </p:cNvPr>
          <p:cNvSpPr/>
          <p:nvPr/>
        </p:nvSpPr>
        <p:spPr>
          <a:xfrm>
            <a:off x="-24505252" y="635520"/>
            <a:ext cx="30601252" cy="1326285"/>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67838FAA-0020-0292-3CBD-5686EE7168CB}"/>
              </a:ext>
            </a:extLst>
          </p:cNvPr>
          <p:cNvSpPr txBox="1"/>
          <p:nvPr/>
        </p:nvSpPr>
        <p:spPr>
          <a:xfrm>
            <a:off x="736499" y="960094"/>
            <a:ext cx="6324406" cy="707886"/>
          </a:xfrm>
          <a:prstGeom prst="rect">
            <a:avLst/>
          </a:prstGeom>
          <a:noFill/>
        </p:spPr>
        <p:txBody>
          <a:bodyPr wrap="square" rtlCol="0">
            <a:spAutoFit/>
          </a:bodyPr>
          <a:lstStyle/>
          <a:p>
            <a:r>
              <a:rPr lang="en-US" sz="4000" dirty="0">
                <a:solidFill>
                  <a:schemeClr val="bg1"/>
                </a:solidFill>
                <a:latin typeface="Avenir Light" panose="020B0402020203020204" pitchFamily="34" charset="77"/>
                <a:ea typeface="Besley Medium" pitchFamily="2" charset="77"/>
              </a:rPr>
              <a:t>Learning Objectives</a:t>
            </a:r>
          </a:p>
        </p:txBody>
      </p:sp>
      <p:sp>
        <p:nvSpPr>
          <p:cNvPr id="4" name="TextBox 3">
            <a:extLst>
              <a:ext uri="{FF2B5EF4-FFF2-40B4-BE49-F238E27FC236}">
                <a16:creationId xmlns:a16="http://schemas.microsoft.com/office/drawing/2014/main" id="{8B7E6278-16A7-5E79-633B-11D2E32FB19D}"/>
              </a:ext>
            </a:extLst>
          </p:cNvPr>
          <p:cNvSpPr txBox="1"/>
          <p:nvPr/>
        </p:nvSpPr>
        <p:spPr>
          <a:xfrm>
            <a:off x="736499" y="2936729"/>
            <a:ext cx="2755118" cy="1477328"/>
          </a:xfrm>
          <a:prstGeom prst="rect">
            <a:avLst/>
          </a:prstGeom>
          <a:noFill/>
        </p:spPr>
        <p:txBody>
          <a:bodyPr wrap="square" rtlCol="0">
            <a:spAutoFit/>
          </a:bodyPr>
          <a:lstStyle/>
          <a:p>
            <a:r>
              <a:rPr lang="en-US" sz="2400" dirty="0">
                <a:solidFill>
                  <a:schemeClr val="bg2">
                    <a:lumMod val="25000"/>
                  </a:schemeClr>
                </a:solidFill>
                <a:latin typeface="Avenir Next LT Pro" panose="020B0504020202020204" pitchFamily="34" charset="0"/>
              </a:rPr>
              <a:t>Focus on five learning objectives…</a:t>
            </a:r>
          </a:p>
          <a:p>
            <a:endParaRPr lang="en-US" dirty="0"/>
          </a:p>
        </p:txBody>
      </p:sp>
      <p:cxnSp>
        <p:nvCxnSpPr>
          <p:cNvPr id="10" name="Straight Connector 9">
            <a:extLst>
              <a:ext uri="{FF2B5EF4-FFF2-40B4-BE49-F238E27FC236}">
                <a16:creationId xmlns:a16="http://schemas.microsoft.com/office/drawing/2014/main" id="{29D1536E-1005-3E5C-34E7-F620471EEF8C}"/>
              </a:ext>
            </a:extLst>
          </p:cNvPr>
          <p:cNvCxnSpPr>
            <a:cxnSpLocks/>
          </p:cNvCxnSpPr>
          <p:nvPr/>
        </p:nvCxnSpPr>
        <p:spPr>
          <a:xfrm>
            <a:off x="3701515" y="3098638"/>
            <a:ext cx="0" cy="2053933"/>
          </a:xfrm>
          <a:prstGeom prst="line">
            <a:avLst/>
          </a:prstGeom>
          <a:ln w="12700" cap="rnd">
            <a:solidFill>
              <a:srgbClr val="DCD7D0"/>
            </a:solidFill>
            <a:prstDash val="soli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7578BF-A332-9D82-32F2-633C200856FA}"/>
              </a:ext>
            </a:extLst>
          </p:cNvPr>
          <p:cNvSpPr txBox="1"/>
          <p:nvPr/>
        </p:nvSpPr>
        <p:spPr>
          <a:xfrm>
            <a:off x="3898701" y="2781956"/>
            <a:ext cx="8293297" cy="2954655"/>
          </a:xfrm>
          <a:prstGeom prst="rect">
            <a:avLst/>
          </a:prstGeom>
          <a:noFill/>
        </p:spPr>
        <p:txBody>
          <a:bodyPr wrap="square" rtlCol="0">
            <a:spAutoFit/>
          </a:bodyPr>
          <a:lstStyle/>
          <a:p>
            <a:pPr>
              <a:spcBef>
                <a:spcPts val="0"/>
              </a:spcBef>
              <a:spcAft>
                <a:spcPts val="0"/>
              </a:spcAft>
            </a:pPr>
            <a:endParaRPr lang="en-US" sz="2400" dirty="0">
              <a:effectLst/>
              <a:latin typeface="Avenir Book" panose="020B0503020203020204" pitchFamily="34" charset="-78"/>
              <a:cs typeface="Avenir Book" panose="020B0503020203020204" pitchFamily="34" charset="-78"/>
            </a:endParaRPr>
          </a:p>
          <a:p>
            <a:pPr marL="342900" marR="0" lvl="0" indent="-342900">
              <a:spcBef>
                <a:spcPts val="0"/>
              </a:spcBef>
              <a:spcAft>
                <a:spcPts val="0"/>
              </a:spcAft>
              <a:buFont typeface="Symbol" panose="05050102010706020507" pitchFamily="18" charset="2"/>
              <a:buChar char=""/>
            </a:pPr>
            <a:r>
              <a:rPr lang="en-US" sz="1800" kern="100" dirty="0">
                <a:effectLst/>
                <a:latin typeface="Avenir Book" panose="020B0503020203020204" pitchFamily="34" charset="-78"/>
                <a:ea typeface="Calibri" panose="020F0502020204030204" pitchFamily="34" charset="0"/>
                <a:cs typeface="Avenir Book" panose="020B0503020203020204" pitchFamily="34" charset="-78"/>
              </a:rPr>
              <a:t>Communicate effectively in a team environment</a:t>
            </a:r>
          </a:p>
          <a:p>
            <a:pPr marR="0" lvl="0">
              <a:spcBef>
                <a:spcPts val="0"/>
              </a:spcBef>
              <a:spcAft>
                <a:spcPts val="0"/>
              </a:spcAft>
            </a:pPr>
            <a:endParaRPr lang="en-US" sz="1800" kern="100" dirty="0">
              <a:effectLst/>
              <a:latin typeface="Avenir Book" panose="020B0503020203020204" pitchFamily="34" charset="-78"/>
              <a:ea typeface="Calibri" panose="020F0502020204030204" pitchFamily="34" charset="0"/>
              <a:cs typeface="Avenir Book" panose="020B0503020203020204" pitchFamily="34" charset="-78"/>
            </a:endParaRPr>
          </a:p>
          <a:p>
            <a:pPr marL="342900" marR="0" lvl="0" indent="-342900">
              <a:spcBef>
                <a:spcPts val="0"/>
              </a:spcBef>
              <a:spcAft>
                <a:spcPts val="0"/>
              </a:spcAft>
              <a:buFont typeface="Symbol" panose="05050102010706020507" pitchFamily="18" charset="2"/>
              <a:buChar char=""/>
            </a:pPr>
            <a:r>
              <a:rPr lang="en-US" kern="100" dirty="0">
                <a:latin typeface="Avenir Book" panose="020B0503020203020204" pitchFamily="34" charset="-78"/>
                <a:ea typeface="Calibri" panose="020F0502020204030204" pitchFamily="34" charset="0"/>
                <a:cs typeface="Avenir Book" panose="020B0503020203020204" pitchFamily="34" charset="-78"/>
              </a:rPr>
              <a:t>Identify and apply ethical considerations in peer support to crisis support</a:t>
            </a:r>
          </a:p>
          <a:p>
            <a:pPr marR="0" lvl="0">
              <a:spcBef>
                <a:spcPts val="0"/>
              </a:spcBef>
              <a:spcAft>
                <a:spcPts val="0"/>
              </a:spcAft>
            </a:pPr>
            <a:endParaRPr lang="en-US" kern="100" dirty="0">
              <a:latin typeface="Avenir Book" panose="020B0503020203020204" pitchFamily="34" charset="-78"/>
              <a:ea typeface="Calibri" panose="020F0502020204030204" pitchFamily="34" charset="0"/>
              <a:cs typeface="Avenir Book" panose="020B0503020203020204" pitchFamily="34" charset="-78"/>
            </a:endParaRPr>
          </a:p>
          <a:p>
            <a:pPr marL="342900" marR="0" lvl="0" indent="-342900">
              <a:spcBef>
                <a:spcPts val="0"/>
              </a:spcBef>
              <a:spcAft>
                <a:spcPts val="0"/>
              </a:spcAft>
              <a:buFont typeface="Symbol" panose="05050102010706020507" pitchFamily="18" charset="2"/>
              <a:buChar char=""/>
            </a:pPr>
            <a:r>
              <a:rPr lang="en-US" sz="1800" kern="100" dirty="0">
                <a:effectLst/>
                <a:latin typeface="Avenir Book" panose="020B0503020203020204" pitchFamily="34" charset="-78"/>
                <a:ea typeface="Calibri" panose="020F0502020204030204" pitchFamily="34" charset="0"/>
                <a:cs typeface="Avenir Book" panose="020B0503020203020204" pitchFamily="34" charset="-78"/>
              </a:rPr>
              <a:t>Describe why b</a:t>
            </a:r>
            <a:r>
              <a:rPr lang="en-US" kern="100" dirty="0">
                <a:latin typeface="Avenir Book" panose="020B0503020203020204" pitchFamily="34" charset="-78"/>
                <a:ea typeface="Calibri" panose="020F0502020204030204" pitchFamily="34" charset="0"/>
                <a:cs typeface="Avenir Book" panose="020B0503020203020204" pitchFamily="34" charset="-78"/>
              </a:rPr>
              <a:t>oundaries are necessary</a:t>
            </a:r>
          </a:p>
          <a:p>
            <a:pPr marR="0" lvl="0">
              <a:spcBef>
                <a:spcPts val="0"/>
              </a:spcBef>
              <a:spcAft>
                <a:spcPts val="0"/>
              </a:spcAft>
            </a:pPr>
            <a:endParaRPr lang="en-US" kern="100" dirty="0">
              <a:latin typeface="Avenir Book" panose="020B0503020203020204" pitchFamily="34" charset="-78"/>
              <a:ea typeface="Calibri" panose="020F0502020204030204" pitchFamily="34" charset="0"/>
              <a:cs typeface="Avenir Book" panose="020B0503020203020204" pitchFamily="34" charset="-78"/>
            </a:endParaRPr>
          </a:p>
          <a:p>
            <a:pPr marL="342900" marR="0" lvl="0" indent="-342900">
              <a:spcBef>
                <a:spcPts val="0"/>
              </a:spcBef>
              <a:spcAft>
                <a:spcPts val="0"/>
              </a:spcAft>
              <a:buFont typeface="Symbol" panose="05050102010706020507" pitchFamily="18" charset="2"/>
              <a:buChar char=""/>
            </a:pPr>
            <a:r>
              <a:rPr lang="en-US" sz="1800" kern="100" dirty="0">
                <a:effectLst/>
                <a:latin typeface="Avenir Book" panose="020B0503020203020204" pitchFamily="34" charset="-78"/>
                <a:ea typeface="Calibri" panose="020F0502020204030204" pitchFamily="34" charset="0"/>
                <a:cs typeface="Avenir Book" panose="020B0503020203020204" pitchFamily="34" charset="-78"/>
              </a:rPr>
              <a:t>Identify signs of co</a:t>
            </a:r>
            <a:r>
              <a:rPr lang="en-US" kern="100" dirty="0">
                <a:latin typeface="Avenir Book" panose="020B0503020203020204" pitchFamily="34" charset="-78"/>
                <a:ea typeface="Calibri" panose="020F0502020204030204" pitchFamily="34" charset="0"/>
                <a:cs typeface="Avenir Book" panose="020B0503020203020204" pitchFamily="34" charset="-78"/>
              </a:rPr>
              <a:t>mpassion fatigue and vicarious trauma</a:t>
            </a:r>
          </a:p>
          <a:p>
            <a:pPr marR="0" lvl="0">
              <a:spcBef>
                <a:spcPts val="0"/>
              </a:spcBef>
              <a:spcAft>
                <a:spcPts val="0"/>
              </a:spcAft>
            </a:pPr>
            <a:endParaRPr lang="en-US" kern="100" dirty="0">
              <a:latin typeface="Avenir Book" panose="020B0503020203020204" pitchFamily="34" charset="-78"/>
              <a:ea typeface="Calibri" panose="020F0502020204030204" pitchFamily="34" charset="0"/>
              <a:cs typeface="Avenir Book" panose="020B0503020203020204" pitchFamily="34" charset="-78"/>
            </a:endParaRPr>
          </a:p>
          <a:p>
            <a:pPr marL="342900" marR="0" lvl="0" indent="-342900">
              <a:spcBef>
                <a:spcPts val="0"/>
              </a:spcBef>
              <a:spcAft>
                <a:spcPts val="0"/>
              </a:spcAft>
              <a:buFont typeface="Symbol" panose="05050102010706020507" pitchFamily="18" charset="2"/>
              <a:buChar char=""/>
            </a:pPr>
            <a:r>
              <a:rPr lang="en-US" sz="1800" kern="100" dirty="0">
                <a:effectLst/>
                <a:latin typeface="Avenir Book" panose="020B0503020203020204" pitchFamily="34" charset="-78"/>
                <a:ea typeface="Calibri" panose="020F0502020204030204" pitchFamily="34" charset="0"/>
                <a:cs typeface="Avenir Book" panose="020B0503020203020204" pitchFamily="34" charset="-78"/>
              </a:rPr>
              <a:t>Employ resources to combat compassion fatigue &amp; vicarious trauma</a:t>
            </a:r>
          </a:p>
        </p:txBody>
      </p:sp>
    </p:spTree>
    <p:extLst>
      <p:ext uri="{BB962C8B-B14F-4D97-AF65-F5344CB8AC3E}">
        <p14:creationId xmlns:p14="http://schemas.microsoft.com/office/powerpoint/2010/main" val="1231717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E238474-E035-9A0D-5BEC-5912AAF759C5}"/>
              </a:ext>
            </a:extLst>
          </p:cNvPr>
          <p:cNvCxnSpPr>
            <a:cxnSpLocks/>
          </p:cNvCxnSpPr>
          <p:nvPr/>
        </p:nvCxnSpPr>
        <p:spPr>
          <a:xfrm>
            <a:off x="2486438" y="5181429"/>
            <a:ext cx="9682842"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D336D3-97E6-E991-6B8C-8F2E757F151F}"/>
              </a:ext>
            </a:extLst>
          </p:cNvPr>
          <p:cNvSpPr txBox="1"/>
          <p:nvPr/>
        </p:nvSpPr>
        <p:spPr>
          <a:xfrm>
            <a:off x="2336391" y="3552093"/>
            <a:ext cx="9048669" cy="1446550"/>
          </a:xfrm>
          <a:prstGeom prst="rect">
            <a:avLst/>
          </a:prstGeom>
          <a:noFill/>
        </p:spPr>
        <p:txBody>
          <a:bodyPr wrap="square" rtlCol="0">
            <a:spAutoFit/>
          </a:bodyPr>
          <a:lstStyle/>
          <a:p>
            <a:r>
              <a:rPr lang="en-US" sz="4400" b="0" i="0" dirty="0">
                <a:solidFill>
                  <a:schemeClr val="bg1"/>
                </a:solidFill>
                <a:latin typeface="Avenir Light" panose="020B0402020203020204" pitchFamily="34" charset="77"/>
              </a:rPr>
              <a:t>Working Effectively on </a:t>
            </a:r>
          </a:p>
          <a:p>
            <a:r>
              <a:rPr lang="en-US" sz="4400" b="0" i="0" dirty="0">
                <a:solidFill>
                  <a:schemeClr val="bg1"/>
                </a:solidFill>
                <a:latin typeface="Avenir Light" panose="020B0402020203020204" pitchFamily="34" charset="77"/>
              </a:rPr>
              <a:t>an Interdisciplinary Team</a:t>
            </a:r>
          </a:p>
        </p:txBody>
      </p:sp>
    </p:spTree>
    <p:extLst>
      <p:ext uri="{BB962C8B-B14F-4D97-AF65-F5344CB8AC3E}">
        <p14:creationId xmlns:p14="http://schemas.microsoft.com/office/powerpoint/2010/main" val="860963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C32659-040B-C7CE-5466-CC2A435615E7}"/>
              </a:ext>
            </a:extLst>
          </p:cNvPr>
          <p:cNvPicPr>
            <a:picLocks noChangeAspect="1"/>
          </p:cNvPicPr>
          <p:nvPr/>
        </p:nvPicPr>
        <p:blipFill>
          <a:blip r:embed="rId2"/>
          <a:srcRect t="8093" b="8093"/>
          <a:stretch/>
        </p:blipFill>
        <p:spPr>
          <a:xfrm>
            <a:off x="-72109" y="-1"/>
            <a:ext cx="12273521" cy="6858000"/>
          </a:xfrm>
          <a:prstGeom prst="rect">
            <a:avLst/>
          </a:prstGeom>
        </p:spPr>
      </p:pic>
      <p:sp>
        <p:nvSpPr>
          <p:cNvPr id="5" name="Rectangle 4">
            <a:extLst>
              <a:ext uri="{FF2B5EF4-FFF2-40B4-BE49-F238E27FC236}">
                <a16:creationId xmlns:a16="http://schemas.microsoft.com/office/drawing/2014/main" id="{B0A0121F-9CD0-FCB9-D10A-D1C536D95CDA}"/>
              </a:ext>
            </a:extLst>
          </p:cNvPr>
          <p:cNvSpPr/>
          <p:nvPr/>
        </p:nvSpPr>
        <p:spPr>
          <a:xfrm>
            <a:off x="-36056" y="4390543"/>
            <a:ext cx="12273521" cy="1487409"/>
          </a:xfrm>
          <a:prstGeom prst="rect">
            <a:avLst/>
          </a:prstGeom>
          <a:solidFill>
            <a:srgbClr val="E6A92D">
              <a:alpha val="8063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1C4944-CA48-7323-DB79-126D24570A4F}"/>
              </a:ext>
            </a:extLst>
          </p:cNvPr>
          <p:cNvPicPr>
            <a:picLocks noChangeAspect="1"/>
          </p:cNvPicPr>
          <p:nvPr/>
        </p:nvPicPr>
        <p:blipFill rotWithShape="1">
          <a:blip r:embed="rId3">
            <a:alphaModFix amt="60000"/>
          </a:blip>
          <a:srcRect t="3330" b="73335"/>
          <a:stretch/>
        </p:blipFill>
        <p:spPr>
          <a:xfrm>
            <a:off x="0" y="4375339"/>
            <a:ext cx="12201413" cy="1463040"/>
          </a:xfrm>
          <a:prstGeom prst="rect">
            <a:avLst/>
          </a:prstGeom>
        </p:spPr>
      </p:pic>
      <p:sp>
        <p:nvSpPr>
          <p:cNvPr id="12" name="Freeform 11">
            <a:extLst>
              <a:ext uri="{FF2B5EF4-FFF2-40B4-BE49-F238E27FC236}">
                <a16:creationId xmlns:a16="http://schemas.microsoft.com/office/drawing/2014/main" id="{50A74A6C-188A-E4EC-45DA-8E87E501511B}"/>
              </a:ext>
            </a:extLst>
          </p:cNvPr>
          <p:cNvSpPr/>
          <p:nvPr/>
        </p:nvSpPr>
        <p:spPr>
          <a:xfrm>
            <a:off x="-58056" y="1711568"/>
            <a:ext cx="5188309" cy="3426465"/>
          </a:xfrm>
          <a:custGeom>
            <a:avLst/>
            <a:gdLst>
              <a:gd name="connsiteX0" fmla="*/ 0 w 5760668"/>
              <a:gd name="connsiteY0" fmla="*/ 0 h 3804462"/>
              <a:gd name="connsiteX1" fmla="*/ 3846286 w 5760668"/>
              <a:gd name="connsiteY1" fmla="*/ 0 h 3804462"/>
              <a:gd name="connsiteX2" fmla="*/ 3846286 w 5760668"/>
              <a:gd name="connsiteY2" fmla="*/ 614 h 3804462"/>
              <a:gd name="connsiteX3" fmla="*/ 3858437 w 5760668"/>
              <a:gd name="connsiteY3" fmla="*/ 0 h 3804462"/>
              <a:gd name="connsiteX4" fmla="*/ 5760668 w 5760668"/>
              <a:gd name="connsiteY4" fmla="*/ 1902231 h 3804462"/>
              <a:gd name="connsiteX5" fmla="*/ 3858437 w 5760668"/>
              <a:gd name="connsiteY5" fmla="*/ 3804462 h 3804462"/>
              <a:gd name="connsiteX6" fmla="*/ 3846286 w 5760668"/>
              <a:gd name="connsiteY6" fmla="*/ 3803849 h 3804462"/>
              <a:gd name="connsiteX7" fmla="*/ 3846286 w 5760668"/>
              <a:gd name="connsiteY7" fmla="*/ 3804461 h 3804462"/>
              <a:gd name="connsiteX8" fmla="*/ 0 w 5760668"/>
              <a:gd name="connsiteY8" fmla="*/ 3804461 h 380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0668" h="3804462">
                <a:moveTo>
                  <a:pt x="0" y="0"/>
                </a:moveTo>
                <a:lnTo>
                  <a:pt x="3846286" y="0"/>
                </a:lnTo>
                <a:lnTo>
                  <a:pt x="3846286" y="614"/>
                </a:lnTo>
                <a:lnTo>
                  <a:pt x="3858437" y="0"/>
                </a:lnTo>
                <a:cubicBezTo>
                  <a:pt x="4909010" y="0"/>
                  <a:pt x="5760668" y="851658"/>
                  <a:pt x="5760668" y="1902231"/>
                </a:cubicBezTo>
                <a:cubicBezTo>
                  <a:pt x="5760668" y="2952804"/>
                  <a:pt x="4909010" y="3804462"/>
                  <a:pt x="3858437" y="3804462"/>
                </a:cubicBezTo>
                <a:lnTo>
                  <a:pt x="3846286" y="3803849"/>
                </a:lnTo>
                <a:lnTo>
                  <a:pt x="3846286" y="3804461"/>
                </a:lnTo>
                <a:lnTo>
                  <a:pt x="0" y="380446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3AF95DF2-77AD-5A91-6EFA-C885002E1817}"/>
              </a:ext>
            </a:extLst>
          </p:cNvPr>
          <p:cNvSpPr txBox="1"/>
          <p:nvPr/>
        </p:nvSpPr>
        <p:spPr>
          <a:xfrm>
            <a:off x="0" y="2714568"/>
            <a:ext cx="5330952" cy="1200329"/>
          </a:xfrm>
          <a:prstGeom prst="rect">
            <a:avLst/>
          </a:prstGeom>
          <a:noFill/>
        </p:spPr>
        <p:txBody>
          <a:bodyPr wrap="square" rtlCol="0">
            <a:spAutoFit/>
          </a:bodyPr>
          <a:lstStyle/>
          <a:p>
            <a:r>
              <a:rPr lang="en-US" sz="3600" dirty="0">
                <a:solidFill>
                  <a:srgbClr val="273871"/>
                </a:solidFill>
                <a:latin typeface="Avenir Next LT Pro" panose="020B0504020202020204" pitchFamily="34" charset="0"/>
              </a:rPr>
              <a:t>Activity #1:</a:t>
            </a:r>
          </a:p>
          <a:p>
            <a:r>
              <a:rPr lang="en-US" sz="3600" dirty="0">
                <a:solidFill>
                  <a:srgbClr val="273871"/>
                </a:solidFill>
                <a:latin typeface="Avenir Next LT Pro" panose="020B0504020202020204" pitchFamily="34" charset="0"/>
              </a:rPr>
              <a:t>Two-Way Interview</a:t>
            </a:r>
          </a:p>
        </p:txBody>
      </p:sp>
      <p:cxnSp>
        <p:nvCxnSpPr>
          <p:cNvPr id="19" name="Straight Connector 18">
            <a:extLst>
              <a:ext uri="{FF2B5EF4-FFF2-40B4-BE49-F238E27FC236}">
                <a16:creationId xmlns:a16="http://schemas.microsoft.com/office/drawing/2014/main" id="{DAA6CD87-A8BE-B5D7-4C9C-C7CF84B65F4E}"/>
              </a:ext>
            </a:extLst>
          </p:cNvPr>
          <p:cNvCxnSpPr>
            <a:cxnSpLocks/>
          </p:cNvCxnSpPr>
          <p:nvPr/>
        </p:nvCxnSpPr>
        <p:spPr>
          <a:xfrm>
            <a:off x="354645" y="4390543"/>
            <a:ext cx="3723869"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648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E238474-E035-9A0D-5BEC-5912AAF759C5}"/>
              </a:ext>
            </a:extLst>
          </p:cNvPr>
          <p:cNvCxnSpPr>
            <a:cxnSpLocks/>
          </p:cNvCxnSpPr>
          <p:nvPr/>
        </p:nvCxnSpPr>
        <p:spPr>
          <a:xfrm>
            <a:off x="2486438" y="5181429"/>
            <a:ext cx="9682842" cy="0"/>
          </a:xfrm>
          <a:prstGeom prst="line">
            <a:avLst/>
          </a:prstGeom>
          <a:ln w="50800" cap="rnd">
            <a:solidFill>
              <a:srgbClr val="DCD7D0"/>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7D336D3-97E6-E991-6B8C-8F2E757F151F}"/>
              </a:ext>
            </a:extLst>
          </p:cNvPr>
          <p:cNvSpPr txBox="1"/>
          <p:nvPr/>
        </p:nvSpPr>
        <p:spPr>
          <a:xfrm>
            <a:off x="2160900" y="3552093"/>
            <a:ext cx="9763245" cy="1446550"/>
          </a:xfrm>
          <a:prstGeom prst="rect">
            <a:avLst/>
          </a:prstGeom>
          <a:noFill/>
        </p:spPr>
        <p:txBody>
          <a:bodyPr wrap="square" rtlCol="0">
            <a:spAutoFit/>
          </a:bodyPr>
          <a:lstStyle/>
          <a:p>
            <a:r>
              <a:rPr lang="en-US" sz="4400" b="0" i="0" dirty="0">
                <a:solidFill>
                  <a:schemeClr val="bg1"/>
                </a:solidFill>
                <a:latin typeface="Avenir Light" panose="020B0402020203020204" pitchFamily="34" charset="77"/>
              </a:rPr>
              <a:t>Integrating Peer Support Specialists</a:t>
            </a:r>
            <a:r>
              <a:rPr lang="en-US" sz="4400" dirty="0">
                <a:solidFill>
                  <a:schemeClr val="bg1"/>
                </a:solidFill>
                <a:latin typeface="Avenir Light" panose="020B0402020203020204" pitchFamily="34" charset="77"/>
              </a:rPr>
              <a:t> in Interdisciplinary Care Teams</a:t>
            </a:r>
            <a:endParaRPr lang="en-US" sz="4400" b="0" i="0" dirty="0">
              <a:solidFill>
                <a:schemeClr val="bg1"/>
              </a:solidFill>
              <a:latin typeface="Avenir Light" panose="020B0402020203020204" pitchFamily="34" charset="77"/>
            </a:endParaRPr>
          </a:p>
        </p:txBody>
      </p:sp>
    </p:spTree>
    <p:extLst>
      <p:ext uri="{BB962C8B-B14F-4D97-AF65-F5344CB8AC3E}">
        <p14:creationId xmlns:p14="http://schemas.microsoft.com/office/powerpoint/2010/main" val="3857112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E0647F22-6CDC-FB51-D7C1-DE0170A800BB}"/>
              </a:ext>
            </a:extLst>
          </p:cNvPr>
          <p:cNvPicPr>
            <a:picLocks noChangeAspect="1"/>
          </p:cNvPicPr>
          <p:nvPr/>
        </p:nvPicPr>
        <p:blipFill rotWithShape="1">
          <a:blip r:embed="rId2"/>
          <a:srcRect l="36576" r="36576" b="20584"/>
          <a:stretch/>
        </p:blipFill>
        <p:spPr>
          <a:xfrm>
            <a:off x="429326" y="1571773"/>
            <a:ext cx="3315169" cy="3714454"/>
          </a:xfrm>
          <a:prstGeom prst="rect">
            <a:avLst/>
          </a:prstGeom>
        </p:spPr>
      </p:pic>
      <p:sp>
        <p:nvSpPr>
          <p:cNvPr id="9" name="TextBox 8">
            <a:extLst>
              <a:ext uri="{FF2B5EF4-FFF2-40B4-BE49-F238E27FC236}">
                <a16:creationId xmlns:a16="http://schemas.microsoft.com/office/drawing/2014/main" id="{5F94681C-2251-17A0-A6EE-FACFBD87B8B5}"/>
              </a:ext>
            </a:extLst>
          </p:cNvPr>
          <p:cNvSpPr txBox="1"/>
          <p:nvPr/>
        </p:nvSpPr>
        <p:spPr>
          <a:xfrm>
            <a:off x="3991707" y="3567516"/>
            <a:ext cx="8456702" cy="830997"/>
          </a:xfrm>
          <a:prstGeom prst="rect">
            <a:avLst/>
          </a:prstGeom>
          <a:noFill/>
        </p:spPr>
        <p:txBody>
          <a:bodyPr wrap="square" rtlCol="0">
            <a:spAutoFit/>
          </a:bodyPr>
          <a:lstStyle/>
          <a:p>
            <a:pPr marL="0" indent="0">
              <a:buClr>
                <a:schemeClr val="bg1"/>
              </a:buClr>
              <a:buNone/>
            </a:pPr>
            <a:r>
              <a:rPr lang="en-US" sz="4800" dirty="0">
                <a:solidFill>
                  <a:schemeClr val="bg2">
                    <a:lumMod val="25000"/>
                  </a:schemeClr>
                </a:solidFill>
                <a:latin typeface="Avenir Book" panose="02000503020000020003" pitchFamily="2" charset="0"/>
              </a:rPr>
              <a:t>Recognizing Peer Drift</a:t>
            </a:r>
          </a:p>
        </p:txBody>
      </p:sp>
      <p:sp>
        <p:nvSpPr>
          <p:cNvPr id="12" name="Freeform 11">
            <a:extLst>
              <a:ext uri="{FF2B5EF4-FFF2-40B4-BE49-F238E27FC236}">
                <a16:creationId xmlns:a16="http://schemas.microsoft.com/office/drawing/2014/main" id="{BE4707E7-5CD2-4284-E3CA-192D5F77F761}"/>
              </a:ext>
            </a:extLst>
          </p:cNvPr>
          <p:cNvSpPr/>
          <p:nvPr/>
        </p:nvSpPr>
        <p:spPr>
          <a:xfrm>
            <a:off x="-22915562" y="657814"/>
            <a:ext cx="30601252" cy="1326285"/>
          </a:xfrm>
          <a:custGeom>
            <a:avLst/>
            <a:gdLst>
              <a:gd name="connsiteX0" fmla="*/ 0 w 10649946"/>
              <a:gd name="connsiteY0" fmla="*/ 0 h 461578"/>
              <a:gd name="connsiteX1" fmla="*/ 8248682 w 10649946"/>
              <a:gd name="connsiteY1" fmla="*/ 0 h 461578"/>
              <a:gd name="connsiteX2" fmla="*/ 8541723 w 10649946"/>
              <a:gd name="connsiteY2" fmla="*/ 0 h 461578"/>
              <a:gd name="connsiteX3" fmla="*/ 10419157 w 10649946"/>
              <a:gd name="connsiteY3" fmla="*/ 0 h 461578"/>
              <a:gd name="connsiteX4" fmla="*/ 10649946 w 10649946"/>
              <a:gd name="connsiteY4" fmla="*/ 230789 h 461578"/>
              <a:gd name="connsiteX5" fmla="*/ 10419157 w 10649946"/>
              <a:gd name="connsiteY5" fmla="*/ 461578 h 461578"/>
              <a:gd name="connsiteX6" fmla="*/ 10419151 w 10649946"/>
              <a:gd name="connsiteY6" fmla="*/ 461578 h 461578"/>
              <a:gd name="connsiteX7" fmla="*/ 8541723 w 10649946"/>
              <a:gd name="connsiteY7" fmla="*/ 461578 h 461578"/>
              <a:gd name="connsiteX8" fmla="*/ 8541723 w 10649946"/>
              <a:gd name="connsiteY8" fmla="*/ 461578 h 461578"/>
              <a:gd name="connsiteX9" fmla="*/ 0 w 10649946"/>
              <a:gd name="connsiteY9" fmla="*/ 461578 h 461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49946" h="461578">
                <a:moveTo>
                  <a:pt x="0" y="0"/>
                </a:moveTo>
                <a:lnTo>
                  <a:pt x="8248682" y="0"/>
                </a:lnTo>
                <a:lnTo>
                  <a:pt x="8541723" y="0"/>
                </a:lnTo>
                <a:lnTo>
                  <a:pt x="10419157" y="0"/>
                </a:lnTo>
                <a:cubicBezTo>
                  <a:pt x="10546618" y="0"/>
                  <a:pt x="10649946" y="103328"/>
                  <a:pt x="10649946" y="230789"/>
                </a:cubicBezTo>
                <a:cubicBezTo>
                  <a:pt x="10649946" y="358251"/>
                  <a:pt x="10546618" y="461578"/>
                  <a:pt x="10419157" y="461578"/>
                </a:cubicBezTo>
                <a:lnTo>
                  <a:pt x="10419151" y="461578"/>
                </a:lnTo>
                <a:lnTo>
                  <a:pt x="8541723" y="461578"/>
                </a:lnTo>
                <a:lnTo>
                  <a:pt x="8541723" y="461578"/>
                </a:lnTo>
                <a:lnTo>
                  <a:pt x="0" y="461578"/>
                </a:lnTo>
                <a:close/>
              </a:path>
            </a:pathLst>
          </a:custGeom>
          <a:solidFill>
            <a:srgbClr val="E6A92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FEECBF2D-0160-D9F8-9AE5-F2CD68EBADFD}"/>
              </a:ext>
            </a:extLst>
          </p:cNvPr>
          <p:cNvSpPr txBox="1"/>
          <p:nvPr/>
        </p:nvSpPr>
        <p:spPr>
          <a:xfrm>
            <a:off x="960120" y="967013"/>
            <a:ext cx="7637576" cy="707886"/>
          </a:xfrm>
          <a:prstGeom prst="rect">
            <a:avLst/>
          </a:prstGeom>
          <a:noFill/>
        </p:spPr>
        <p:txBody>
          <a:bodyPr wrap="square" rtlCol="0">
            <a:spAutoFit/>
          </a:bodyPr>
          <a:lstStyle/>
          <a:p>
            <a:r>
              <a:rPr lang="en-US" sz="4000" dirty="0">
                <a:solidFill>
                  <a:schemeClr val="bg1"/>
                </a:solidFill>
                <a:latin typeface="Avenir Light" panose="020B0402020203020204" pitchFamily="34" charset="77"/>
                <a:ea typeface="Besley Medium" pitchFamily="2" charset="77"/>
              </a:rPr>
              <a:t>Activity #2</a:t>
            </a:r>
            <a:endParaRPr lang="en-US" sz="2600" dirty="0">
              <a:solidFill>
                <a:schemeClr val="bg1"/>
              </a:solidFill>
              <a:latin typeface="Avenir Light" panose="020B0402020203020204" pitchFamily="34" charset="77"/>
              <a:ea typeface="Besley Medium" pitchFamily="2" charset="77"/>
            </a:endParaRPr>
          </a:p>
        </p:txBody>
      </p:sp>
    </p:spTree>
    <p:extLst>
      <p:ext uri="{BB962C8B-B14F-4D97-AF65-F5344CB8AC3E}">
        <p14:creationId xmlns:p14="http://schemas.microsoft.com/office/powerpoint/2010/main" val="1360930088"/>
      </p:ext>
    </p:extLst>
  </p:cSld>
  <p:clrMapOvr>
    <a:masterClrMapping/>
  </p:clrMapOvr>
</p:sld>
</file>

<file path=ppt/theme/theme1.xml><?xml version="1.0" encoding="utf-8"?>
<a:theme xmlns:a="http://schemas.openxmlformats.org/drawingml/2006/main" name="Office Theme">
  <a:themeElements>
    <a:clrScheme name="APS Health and Wellness">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2EFE1FEEB0894DBE92DD66935F1E92" ma:contentTypeVersion="28" ma:contentTypeDescription="Create a new document." ma:contentTypeScope="" ma:versionID="0c70bb3affdb520386179ef282081403">
  <xsd:schema xmlns:xsd="http://www.w3.org/2001/XMLSchema" xmlns:xs="http://www.w3.org/2001/XMLSchema" xmlns:p="http://schemas.microsoft.com/office/2006/metadata/properties" xmlns:ns2="d1b612a0-42e7-4895-b6e5-f0797c9324a7" xmlns:ns3="581dea08-0cc9-480d-a9f1-38850402fdfa" targetNamespace="http://schemas.microsoft.com/office/2006/metadata/properties" ma:root="true" ma:fieldsID="6133d2e260654f94aa8ef740c20acc03" ns2:_="" ns3:_="">
    <xsd:import namespace="d1b612a0-42e7-4895-b6e5-f0797c9324a7"/>
    <xsd:import namespace="581dea08-0cc9-480d-a9f1-38850402fdfa"/>
    <xsd:element name="properties">
      <xsd:complexType>
        <xsd:sequence>
          <xsd:element name="documentManagement">
            <xsd:complexType>
              <xsd:all>
                <xsd:element ref="ns2:Description0" minOccurs="0"/>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b612a0-42e7-4895-b6e5-f0797c9324a7"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Text">
          <xsd:maxLength value="255"/>
        </xsd:restriction>
      </xsd:simpleType>
    </xsd:element>
    <xsd:element name="MediaServiceMetadata" ma:index="5" nillable="true" ma:displayName="MediaServiceMetadata" ma:hidden="true" ma:internalName="MediaServiceMetadata" ma:readOnly="true">
      <xsd:simpleType>
        <xsd:restriction base="dms:Note"/>
      </xsd:simpleType>
    </xsd:element>
    <xsd:element name="MediaServiceFastMetadata" ma:index="6" nillable="true" ma:displayName="MediaServiceFastMetadata" ma:hidden="true" ma:internalName="MediaServiceFastMetadata" ma:readOnly="true">
      <xsd:simpleType>
        <xsd:restriction base="dms:Note"/>
      </xsd:simpleType>
    </xsd:element>
    <xsd:element name="MediaServiceDateTaken" ma:index="7" nillable="true" ma:displayName="MediaServiceDateTaken" ma:hidden="true" ma:internalName="MediaServiceDateTaken" ma:readOnly="true">
      <xsd:simpleType>
        <xsd:restriction base="dms:Text"/>
      </xsd:simpleType>
    </xsd:element>
    <xsd:element name="MediaServiceAutoTags" ma:index="8" nillable="true" ma:displayName="MediaServiceAutoTags" ma:internalName="MediaServiceAutoTags" ma:readOnly="true">
      <xsd:simpleType>
        <xsd:restriction base="dms:Text"/>
      </xsd:simpleType>
    </xsd:element>
    <xsd:element name="MediaServiceLocation" ma:index="9" nillable="true" ma:displayName="MediaServiceLocation" ma:internalName="MediaServiceLocatio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f48fd182-3af3-4b45-858c-95346ee1bc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1dea08-0cc9-480d-a9f1-38850402fd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038d2c2-139a-49a8-9c42-a8f955e87fb9}" ma:internalName="TaxCatchAll" ma:showField="CatchAllData" ma:web="581dea08-0cc9-480d-a9f1-38850402fd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0"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C10DDB9-4979-4F20-9043-5D24EECB94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b612a0-42e7-4895-b6e5-f0797c9324a7"/>
    <ds:schemaRef ds:uri="581dea08-0cc9-480d-a9f1-38850402fd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C6579B-5B09-4E88-B002-950C734B52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1413</TotalTime>
  <Words>357</Words>
  <Application>Microsoft Macintosh PowerPoint</Application>
  <PresentationFormat>Widescreen</PresentationFormat>
  <Paragraphs>49</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Times New Roman</vt:lpstr>
      <vt:lpstr>Calibri</vt:lpstr>
      <vt:lpstr>Avenir Light</vt:lpstr>
      <vt:lpstr>Avenir Book</vt:lpstr>
      <vt:lpstr>Symbol</vt:lpstr>
      <vt:lpstr>Aptos</vt:lpstr>
      <vt:lpstr>Avenir Next LT Pro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associate@paragraphinc.com</dc:creator>
  <cp:lastModifiedBy>Michelle Longmore</cp:lastModifiedBy>
  <cp:revision>213</cp:revision>
  <dcterms:created xsi:type="dcterms:W3CDTF">2022-01-06T20:00:53Z</dcterms:created>
  <dcterms:modified xsi:type="dcterms:W3CDTF">2023-11-30T18:10:28Z</dcterms:modified>
</cp:coreProperties>
</file>