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310" r:id="rId5"/>
    <p:sldId id="353" r:id="rId6"/>
    <p:sldId id="341" r:id="rId7"/>
    <p:sldId id="343" r:id="rId8"/>
    <p:sldId id="344" r:id="rId9"/>
    <p:sldId id="347" r:id="rId10"/>
    <p:sldId id="345" r:id="rId11"/>
    <p:sldId id="313" r:id="rId12"/>
    <p:sldId id="348" r:id="rId13"/>
    <p:sldId id="333" r:id="rId14"/>
    <p:sldId id="349" r:id="rId15"/>
    <p:sldId id="350" r:id="rId16"/>
    <p:sldId id="340" r:id="rId17"/>
    <p:sldId id="351" r:id="rId18"/>
    <p:sldId id="335" r:id="rId19"/>
    <p:sldId id="352" r:id="rId20"/>
  </p:sldIdLst>
  <p:sldSz cx="12192000" cy="6858000"/>
  <p:notesSz cx="6858000" cy="9144000"/>
  <p:embeddedFontLst>
    <p:embeddedFont>
      <p:font typeface="Aptos" panose="020B0004020202020204" pitchFamily="34" charset="0"/>
      <p:regular r:id="rId22"/>
      <p:bold r:id="rId23"/>
      <p:italic r:id="rId24"/>
      <p:boldItalic r:id="rId25"/>
    </p:embeddedFont>
    <p:embeddedFont>
      <p:font typeface="Avenir Book" panose="02000503020000020003" pitchFamily="2" charset="0"/>
      <p:regular r:id="rId26"/>
      <p:italic r:id="rId27"/>
    </p:embeddedFont>
    <p:embeddedFont>
      <p:font typeface="Avenir Heavy" panose="02000503020000020003" pitchFamily="2" charset="0"/>
      <p:bold r:id="rId28"/>
      <p:italic r:id="rId29"/>
      <p:boldItalic r:id="rId30"/>
    </p:embeddedFont>
    <p:embeddedFont>
      <p:font typeface="Avenir Light" panose="020B0402020203020204" pitchFamily="34" charset="77"/>
      <p:regular r:id="rId31"/>
      <p:italic r:id="rId32"/>
    </p:embeddedFont>
    <p:embeddedFont>
      <p:font typeface="Avenir Next LT Pro" panose="020B0504020202020204" pitchFamily="34" charset="77"/>
      <p:regular r:id="rId33"/>
      <p:bold r:id="rId34"/>
      <p:italic r:id="rId35"/>
      <p:boldItalic r:id="rId36"/>
    </p:embeddedFont>
    <p:embeddedFont>
      <p:font typeface="Avenir Regular" panose="020B0503020203020204" pitchFamily="34" charset="-78"/>
      <p:regular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F4C"/>
    <a:srgbClr val="273871"/>
    <a:srgbClr val="9A262A"/>
    <a:srgbClr val="DCD7D0"/>
    <a:srgbClr val="EFEBE1"/>
    <a:srgbClr val="ECB32A"/>
    <a:srgbClr val="2A3870"/>
    <a:srgbClr val="9A9478"/>
    <a:srgbClr val="585056"/>
    <a:srgbClr val="C1D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57"/>
    <p:restoredTop sz="96327"/>
  </p:normalViewPr>
  <p:slideViewPr>
    <p:cSldViewPr snapToGrid="0" snapToObjects="1">
      <p:cViewPr varScale="1">
        <p:scale>
          <a:sx n="123" d="100"/>
          <a:sy n="123" d="100"/>
        </p:scale>
        <p:origin x="2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Longmore" userId="f80b82c90b9c9de8" providerId="LiveId" clId="{57B7DC55-93A5-485E-B040-681A9BD2280E}"/>
    <pc:docChg chg="modSld">
      <pc:chgData name="Michelle Longmore" userId="f80b82c90b9c9de8" providerId="LiveId" clId="{57B7DC55-93A5-485E-B040-681A9BD2280E}" dt="2023-11-20T19:45:32.002" v="2" actId="2711"/>
      <pc:docMkLst>
        <pc:docMk/>
      </pc:docMkLst>
      <pc:sldChg chg="modSp mod">
        <pc:chgData name="Michelle Longmore" userId="f80b82c90b9c9de8" providerId="LiveId" clId="{57B7DC55-93A5-485E-B040-681A9BD2280E}" dt="2023-11-20T19:43:12.164" v="0" actId="2711"/>
        <pc:sldMkLst>
          <pc:docMk/>
          <pc:sldMk cId="1557527740" sldId="310"/>
        </pc:sldMkLst>
        <pc:spChg chg="mod">
          <ac:chgData name="Michelle Longmore" userId="f80b82c90b9c9de8" providerId="LiveId" clId="{57B7DC55-93A5-485E-B040-681A9BD2280E}" dt="2023-11-20T19:43:12.164" v="0" actId="2711"/>
          <ac:spMkLst>
            <pc:docMk/>
            <pc:sldMk cId="1557527740" sldId="310"/>
            <ac:spMk id="6" creationId="{4B70DD5E-E8C6-99AA-DB53-F5196C5DF247}"/>
          </ac:spMkLst>
        </pc:spChg>
      </pc:sldChg>
      <pc:sldChg chg="modSp mod">
        <pc:chgData name="Michelle Longmore" userId="f80b82c90b9c9de8" providerId="LiveId" clId="{57B7DC55-93A5-485E-B040-681A9BD2280E}" dt="2023-11-20T19:43:43.245" v="1" actId="2711"/>
        <pc:sldMkLst>
          <pc:docMk/>
          <pc:sldMk cId="2839978843" sldId="343"/>
        </pc:sldMkLst>
        <pc:spChg chg="mod">
          <ac:chgData name="Michelle Longmore" userId="f80b82c90b9c9de8" providerId="LiveId" clId="{57B7DC55-93A5-485E-B040-681A9BD2280E}" dt="2023-11-20T19:43:43.245" v="1" actId="2711"/>
          <ac:spMkLst>
            <pc:docMk/>
            <pc:sldMk cId="2839978843" sldId="343"/>
            <ac:spMk id="7" creationId="{1E34E7AF-22B6-2D76-828E-FF405FC98B67}"/>
          </ac:spMkLst>
        </pc:spChg>
      </pc:sldChg>
      <pc:sldChg chg="modSp mod">
        <pc:chgData name="Michelle Longmore" userId="f80b82c90b9c9de8" providerId="LiveId" clId="{57B7DC55-93A5-485E-B040-681A9BD2280E}" dt="2023-11-20T19:45:32.002" v="2" actId="2711"/>
        <pc:sldMkLst>
          <pc:docMk/>
          <pc:sldMk cId="1231717793" sldId="344"/>
        </pc:sldMkLst>
        <pc:spChg chg="mod">
          <ac:chgData name="Michelle Longmore" userId="f80b82c90b9c9de8" providerId="LiveId" clId="{57B7DC55-93A5-485E-B040-681A9BD2280E}" dt="2023-11-20T19:45:32.002" v="2" actId="2711"/>
          <ac:spMkLst>
            <pc:docMk/>
            <pc:sldMk cId="1231717793" sldId="344"/>
            <ac:spMk id="4" creationId="{8B7E6278-16A7-5E79-633B-11D2E32FB1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8CF19-FDFC-644C-A2E0-DEE00D7A5C3A}" type="datetimeFigureOut">
              <a:rPr lang="en-US" smtClean="0"/>
              <a:t>11/30/23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8F329-A498-234F-8AB8-351832AEC979}" type="slidenum">
              <a:rPr lang="en-US" smtClean="0"/>
              <a:t>‹#›</a:t>
            </a:fld>
            <a:endParaRPr lang="en-US"/>
          </a:p>
        </p:txBody>
      </p:sp>
    </p:spTree>
    <p:extLst>
      <p:ext uri="{BB962C8B-B14F-4D97-AF65-F5344CB8AC3E}">
        <p14:creationId xmlns:p14="http://schemas.microsoft.com/office/powerpoint/2010/main" val="335048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5B3E9C0-62AE-4F41-5778-A507C5BE62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58" t="74230" b="-1414"/>
          <a:stretch/>
        </p:blipFill>
        <p:spPr>
          <a:xfrm>
            <a:off x="0" y="5215949"/>
            <a:ext cx="12175588" cy="1740025"/>
          </a:xfrm>
          <a:prstGeom prst="rect">
            <a:avLst/>
          </a:prstGeom>
        </p:spPr>
      </p:pic>
      <p:pic>
        <p:nvPicPr>
          <p:cNvPr id="4" name="Picture 3">
            <a:extLst>
              <a:ext uri="{FF2B5EF4-FFF2-40B4-BE49-F238E27FC236}">
                <a16:creationId xmlns:a16="http://schemas.microsoft.com/office/drawing/2014/main" id="{53DBC55E-1AC8-53AF-92BE-8756DC539814}"/>
              </a:ext>
            </a:extLst>
          </p:cNvPr>
          <p:cNvPicPr>
            <a:picLocks noChangeAspect="1"/>
          </p:cNvPicPr>
          <p:nvPr userDrawn="1"/>
        </p:nvPicPr>
        <p:blipFill>
          <a:blip r:embed="rId3"/>
          <a:stretch>
            <a:fillRect/>
          </a:stretch>
        </p:blipFill>
        <p:spPr>
          <a:xfrm>
            <a:off x="8630787" y="403748"/>
            <a:ext cx="2773811" cy="1188776"/>
          </a:xfrm>
          <a:prstGeom prst="rect">
            <a:avLst/>
          </a:prstGeom>
        </p:spPr>
      </p:pic>
    </p:spTree>
    <p:extLst>
      <p:ext uri="{BB962C8B-B14F-4D97-AF65-F5344CB8AC3E}">
        <p14:creationId xmlns:p14="http://schemas.microsoft.com/office/powerpoint/2010/main" val="88319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759DB27-2227-364A-9630-9A279C9FD7AA}"/>
              </a:ext>
            </a:extLst>
          </p:cNvPr>
          <p:cNvSpPr>
            <a:spLocks noGrp="1"/>
          </p:cNvSpPr>
          <p:nvPr>
            <p:ph type="subTitle" idx="1"/>
          </p:nvPr>
        </p:nvSpPr>
        <p:spPr>
          <a:xfrm>
            <a:off x="882868" y="2836066"/>
            <a:ext cx="9144000" cy="1655762"/>
          </a:xfrm>
        </p:spPr>
        <p:txBody>
          <a:bodyPr/>
          <a:lstStyle>
            <a:lvl1pPr marL="0" indent="0" algn="l">
              <a:buNone/>
              <a:defRPr sz="2400" b="0" i="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CBF21828-A594-EAF9-AB97-F26F3E9F4D44}"/>
              </a:ext>
            </a:extLst>
          </p:cNvPr>
          <p:cNvSpPr/>
          <p:nvPr userDrawn="1"/>
        </p:nvSpPr>
        <p:spPr>
          <a:xfrm>
            <a:off x="-1" y="-12048"/>
            <a:ext cx="12192000" cy="134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3098E624-FB66-8043-F083-2F9F032273DE}"/>
              </a:ext>
            </a:extLst>
          </p:cNvPr>
          <p:cNvSpPr/>
          <p:nvPr userDrawn="1"/>
        </p:nvSpPr>
        <p:spPr>
          <a:xfrm>
            <a:off x="707836" y="5996539"/>
            <a:ext cx="10649946" cy="461578"/>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AB3274-A6B6-2C49-BDBD-12A5AE4A1A51}"/>
              </a:ext>
            </a:extLst>
          </p:cNvPr>
          <p:cNvSpPr>
            <a:spLocks noGrp="1"/>
          </p:cNvSpPr>
          <p:nvPr>
            <p:ph type="ctrTitle"/>
          </p:nvPr>
        </p:nvSpPr>
        <p:spPr>
          <a:xfrm>
            <a:off x="882868" y="1024333"/>
            <a:ext cx="9144000" cy="1151733"/>
          </a:xfrm>
        </p:spPr>
        <p:txBody>
          <a:bodyPr lIns="0" tIns="0" rIns="0" bIns="0" anchor="t">
            <a:normAutofit/>
          </a:bodyPr>
          <a:lstStyle>
            <a:lvl1pPr algn="l">
              <a:defRPr sz="4500" b="0" i="0">
                <a:latin typeface="Avenir Light" panose="020B0402020203020204" pitchFamily="34" charset="77"/>
              </a:defRPr>
            </a:lvl1pPr>
          </a:lstStyle>
          <a:p>
            <a:r>
              <a:rPr lang="en-US" dirty="0"/>
              <a:t>Click to edit Master title style</a:t>
            </a:r>
          </a:p>
        </p:txBody>
      </p:sp>
      <p:sp>
        <p:nvSpPr>
          <p:cNvPr id="21" name="TextBox 20">
            <a:extLst>
              <a:ext uri="{FF2B5EF4-FFF2-40B4-BE49-F238E27FC236}">
                <a16:creationId xmlns:a16="http://schemas.microsoft.com/office/drawing/2014/main" id="{981603A6-4D19-0092-F97A-A4AF702E2098}"/>
              </a:ext>
            </a:extLst>
          </p:cNvPr>
          <p:cNvSpPr txBox="1"/>
          <p:nvPr userDrawn="1"/>
        </p:nvSpPr>
        <p:spPr>
          <a:xfrm>
            <a:off x="806829" y="6068255"/>
            <a:ext cx="898696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effectLst/>
                <a:latin typeface="Avenir Regular" panose="020B0503020203020204" pitchFamily="34" charset="-78"/>
                <a:ea typeface="Times New Roman" panose="02020603050405020304" pitchFamily="18" charset="0"/>
                <a:cs typeface="Avenir Regular" panose="020B0503020203020204" pitchFamily="34" charset="-78"/>
              </a:rPr>
              <a:t>Supervising Peer Specialists Specialization Track •  Session 1</a:t>
            </a:r>
            <a:endParaRPr lang="en-US" sz="1600" dirty="0">
              <a:effectLst/>
              <a:latin typeface="Avenir Regular" panose="020B0503020203020204" pitchFamily="34" charset="-78"/>
              <a:ea typeface="Times New Roman" panose="02020603050405020304" pitchFamily="18" charset="0"/>
              <a:cs typeface="Avenir Regular" panose="020B0503020203020204" pitchFamily="34" charset="-78"/>
            </a:endParaRPr>
          </a:p>
          <a:p>
            <a:endParaRPr lang="en-US" dirty="0"/>
          </a:p>
        </p:txBody>
      </p:sp>
    </p:spTree>
    <p:extLst>
      <p:ext uri="{BB962C8B-B14F-4D97-AF65-F5344CB8AC3E}">
        <p14:creationId xmlns:p14="http://schemas.microsoft.com/office/powerpoint/2010/main" val="378355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D09C7-2668-70FD-096E-E10777B73DC6}"/>
              </a:ext>
            </a:extLst>
          </p:cNvPr>
          <p:cNvSpPr/>
          <p:nvPr userDrawn="1"/>
        </p:nvSpPr>
        <p:spPr>
          <a:xfrm>
            <a:off x="8206" y="1938479"/>
            <a:ext cx="12175588" cy="4931229"/>
          </a:xfrm>
          <a:prstGeom prst="rect">
            <a:avLst/>
          </a:pr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D157D48E-6392-190A-1B80-180025A85D34}"/>
              </a:ext>
            </a:extLst>
          </p:cNvPr>
          <p:cNvSpPr/>
          <p:nvPr userDrawn="1"/>
        </p:nvSpPr>
        <p:spPr>
          <a:xfrm>
            <a:off x="-5655714" y="3125025"/>
            <a:ext cx="7623349" cy="1465384"/>
          </a:xfrm>
          <a:custGeom>
            <a:avLst/>
            <a:gdLst>
              <a:gd name="connsiteX0" fmla="*/ 0 w 7623349"/>
              <a:gd name="connsiteY0" fmla="*/ 0 h 1465384"/>
              <a:gd name="connsiteX1" fmla="*/ 6890657 w 7623349"/>
              <a:gd name="connsiteY1" fmla="*/ 0 h 1465384"/>
              <a:gd name="connsiteX2" fmla="*/ 7623349 w 7623349"/>
              <a:gd name="connsiteY2" fmla="*/ 732692 h 1465384"/>
              <a:gd name="connsiteX3" fmla="*/ 6890657 w 7623349"/>
              <a:gd name="connsiteY3" fmla="*/ 1465384 h 1465384"/>
              <a:gd name="connsiteX4" fmla="*/ 6890637 w 7623349"/>
              <a:gd name="connsiteY4" fmla="*/ 1465383 h 1465384"/>
              <a:gd name="connsiteX5" fmla="*/ 0 w 7623349"/>
              <a:gd name="connsiteY5" fmla="*/ 1465383 h 14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3349" h="1465384">
                <a:moveTo>
                  <a:pt x="0" y="0"/>
                </a:moveTo>
                <a:lnTo>
                  <a:pt x="6890657" y="0"/>
                </a:lnTo>
                <a:cubicBezTo>
                  <a:pt x="7295312" y="0"/>
                  <a:pt x="7623349" y="328037"/>
                  <a:pt x="7623349" y="732692"/>
                </a:cubicBezTo>
                <a:cubicBezTo>
                  <a:pt x="7623349" y="1137347"/>
                  <a:pt x="7295312" y="1465384"/>
                  <a:pt x="6890657" y="1465384"/>
                </a:cubicBezTo>
                <a:lnTo>
                  <a:pt x="6890637" y="1465383"/>
                </a:lnTo>
                <a:lnTo>
                  <a:pt x="0" y="1465383"/>
                </a:lnTo>
                <a:close/>
              </a:path>
            </a:pathLst>
          </a:custGeom>
          <a:solidFill>
            <a:srgbClr val="DCD7D0">
              <a:alpha val="9015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3C335EDA-E688-DE6A-3D39-343F26566405}"/>
              </a:ext>
            </a:extLst>
          </p:cNvPr>
          <p:cNvPicPr>
            <a:picLocks noChangeAspect="1"/>
          </p:cNvPicPr>
          <p:nvPr userDrawn="1"/>
        </p:nvPicPr>
        <p:blipFill>
          <a:blip r:embed="rId2">
            <a:alphaModFix amt="21000"/>
          </a:blip>
          <a:stretch>
            <a:fillRect/>
          </a:stretch>
        </p:blipFill>
        <p:spPr>
          <a:xfrm>
            <a:off x="8206" y="1938479"/>
            <a:ext cx="12192000" cy="6265333"/>
          </a:xfrm>
          <a:prstGeom prst="rect">
            <a:avLst/>
          </a:prstGeom>
        </p:spPr>
      </p:pic>
      <p:pic>
        <p:nvPicPr>
          <p:cNvPr id="5" name="Graphic 4" descr="Caret Right with solid fill">
            <a:extLst>
              <a:ext uri="{FF2B5EF4-FFF2-40B4-BE49-F238E27FC236}">
                <a16:creationId xmlns:a16="http://schemas.microsoft.com/office/drawing/2014/main" id="{75FA7DC4-7A1E-B593-5C6D-81C92DC1D7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5041" y="3192317"/>
            <a:ext cx="1330800" cy="1330800"/>
          </a:xfrm>
          <a:prstGeom prst="rect">
            <a:avLst/>
          </a:prstGeom>
        </p:spPr>
      </p:pic>
      <p:pic>
        <p:nvPicPr>
          <p:cNvPr id="6" name="Picture 5">
            <a:extLst>
              <a:ext uri="{FF2B5EF4-FFF2-40B4-BE49-F238E27FC236}">
                <a16:creationId xmlns:a16="http://schemas.microsoft.com/office/drawing/2014/main" id="{474D7E4E-C799-D153-E2E4-985FC397AD98}"/>
              </a:ext>
            </a:extLst>
          </p:cNvPr>
          <p:cNvPicPr>
            <a:picLocks noChangeAspect="1"/>
          </p:cNvPicPr>
          <p:nvPr userDrawn="1"/>
        </p:nvPicPr>
        <p:blipFill>
          <a:blip r:embed="rId5"/>
          <a:stretch>
            <a:fillRect/>
          </a:stretch>
        </p:blipFill>
        <p:spPr>
          <a:xfrm>
            <a:off x="9078684" y="403748"/>
            <a:ext cx="2325914" cy="996820"/>
          </a:xfrm>
          <a:prstGeom prst="rect">
            <a:avLst/>
          </a:prstGeom>
        </p:spPr>
      </p:pic>
    </p:spTree>
    <p:extLst>
      <p:ext uri="{BB962C8B-B14F-4D97-AF65-F5344CB8AC3E}">
        <p14:creationId xmlns:p14="http://schemas.microsoft.com/office/powerpoint/2010/main" val="19651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75F66-15F0-3628-9FF8-505221115500}"/>
              </a:ext>
            </a:extLst>
          </p:cNvPr>
          <p:cNvSpPr txBox="1"/>
          <p:nvPr userDrawn="1"/>
        </p:nvSpPr>
        <p:spPr>
          <a:xfrm>
            <a:off x="806829" y="6068255"/>
            <a:ext cx="898696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273871"/>
                </a:solidFill>
                <a:effectLst/>
                <a:latin typeface="Avenir Regular" panose="020B0503020203020204" pitchFamily="34" charset="-78"/>
                <a:ea typeface="Times New Roman" panose="02020603050405020304" pitchFamily="18" charset="0"/>
                <a:cs typeface="Avenir Regular" panose="020B0503020203020204" pitchFamily="34" charset="-78"/>
              </a:rPr>
              <a:t>Supervising Peer Specialists Specialization Track </a:t>
            </a:r>
            <a:r>
              <a:rPr lang="en-US" sz="1600" dirty="0">
                <a:solidFill>
                  <a:srgbClr val="D53F4C"/>
                </a:solidFill>
                <a:effectLst/>
                <a:latin typeface="Avenir Regular" panose="020B0503020203020204" pitchFamily="34" charset="-78"/>
                <a:ea typeface="Times New Roman" panose="02020603050405020304" pitchFamily="18" charset="0"/>
                <a:cs typeface="Avenir Regular" panose="020B0503020203020204" pitchFamily="34" charset="-78"/>
              </a:rPr>
              <a:t>•</a:t>
            </a:r>
            <a:r>
              <a:rPr lang="en-US" sz="1600" dirty="0">
                <a:solidFill>
                  <a:srgbClr val="C00000"/>
                </a:solidFill>
                <a:effectLst/>
                <a:latin typeface="Avenir Regular" panose="020B0503020203020204" pitchFamily="34" charset="-78"/>
                <a:ea typeface="Times New Roman" panose="02020603050405020304" pitchFamily="18" charset="0"/>
                <a:cs typeface="Avenir Regular" panose="020B0503020203020204" pitchFamily="34" charset="-78"/>
              </a:rPr>
              <a:t>  </a:t>
            </a:r>
            <a:r>
              <a:rPr lang="en-US" sz="1600" dirty="0">
                <a:solidFill>
                  <a:srgbClr val="273871"/>
                </a:solidFill>
                <a:effectLst/>
                <a:latin typeface="Avenir Regular" panose="020B0503020203020204" pitchFamily="34" charset="-78"/>
                <a:ea typeface="Times New Roman" panose="02020603050405020304" pitchFamily="18" charset="0"/>
                <a:cs typeface="Avenir Regular" panose="020B0503020203020204" pitchFamily="34" charset="-78"/>
              </a:rPr>
              <a:t>Session 1</a:t>
            </a:r>
          </a:p>
          <a:p>
            <a:endParaRPr lang="en-US" dirty="0">
              <a:solidFill>
                <a:srgbClr val="C00000"/>
              </a:solidFill>
            </a:endParaRPr>
          </a:p>
        </p:txBody>
      </p:sp>
      <p:cxnSp>
        <p:nvCxnSpPr>
          <p:cNvPr id="3" name="Straight Connector 2">
            <a:extLst>
              <a:ext uri="{FF2B5EF4-FFF2-40B4-BE49-F238E27FC236}">
                <a16:creationId xmlns:a16="http://schemas.microsoft.com/office/drawing/2014/main" id="{A86342F5-7EEC-9740-CD00-21D0F4C81A36}"/>
              </a:ext>
            </a:extLst>
          </p:cNvPr>
          <p:cNvCxnSpPr>
            <a:cxnSpLocks/>
          </p:cNvCxnSpPr>
          <p:nvPr userDrawn="1"/>
        </p:nvCxnSpPr>
        <p:spPr>
          <a:xfrm>
            <a:off x="6497782" y="6232919"/>
            <a:ext cx="5694218"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09468AD-DA3F-52DF-969B-654D58486C99}"/>
              </a:ext>
            </a:extLst>
          </p:cNvPr>
          <p:cNvPicPr>
            <a:picLocks noChangeAspect="1"/>
          </p:cNvPicPr>
          <p:nvPr userDrawn="1"/>
        </p:nvPicPr>
        <p:blipFill rotWithShape="1">
          <a:blip r:embed="rId2" cstate="screen">
            <a:alphaModFix amt="72000"/>
            <a:extLst>
              <a:ext uri="{28A0092B-C50C-407E-A947-70E740481C1C}">
                <a14:useLocalDpi xmlns:a14="http://schemas.microsoft.com/office/drawing/2010/main"/>
              </a:ext>
            </a:extLst>
          </a:blip>
          <a:srcRect l="1" t="48193" r="-3891" b="32090"/>
          <a:stretch/>
        </p:blipFill>
        <p:spPr>
          <a:xfrm>
            <a:off x="0" y="1314991"/>
            <a:ext cx="12316097" cy="1280160"/>
          </a:xfrm>
          <a:prstGeom prst="rect">
            <a:avLst/>
          </a:prstGeom>
        </p:spPr>
      </p:pic>
    </p:spTree>
    <p:extLst>
      <p:ext uri="{BB962C8B-B14F-4D97-AF65-F5344CB8AC3E}">
        <p14:creationId xmlns:p14="http://schemas.microsoft.com/office/powerpoint/2010/main" val="2009610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583F3-E85C-6345-BEE6-224858D49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107390-B680-2B49-8AA0-905C21F6F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2083790"/>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9" r:id="rId3"/>
    <p:sldLayoutId id="2147483665" r:id="rId4"/>
  </p:sldLayoutIdLst>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Clr>
          <a:srgbClr val="D53F4C"/>
        </a:buClr>
        <a:buFont typeface="Wingdings" pitchFamily="2" charset="2"/>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Clr>
          <a:srgbClr val="D53F4C"/>
        </a:buClr>
        <a:buFont typeface="Wingdings" pitchFamily="2" charset="2"/>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Clr>
          <a:srgbClr val="D53F4C"/>
        </a:buClr>
        <a:buFont typeface="Wingdings" pitchFamily="2" charset="2"/>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Clr>
          <a:srgbClr val="D53F4C"/>
        </a:buClr>
        <a:buFont typeface="Wingdings" pitchFamily="2" charset="2"/>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Clr>
          <a:srgbClr val="D53F4C"/>
        </a:buClr>
        <a:buFont typeface="Wingdings" pitchFamily="2" charset="2"/>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uple of men sitting at a table looking at a computer&#10;&#10;Description automatically generated">
            <a:extLst>
              <a:ext uri="{FF2B5EF4-FFF2-40B4-BE49-F238E27FC236}">
                <a16:creationId xmlns:a16="http://schemas.microsoft.com/office/drawing/2014/main" id="{E6A84309-1411-F0B1-9BBC-DABAE823D2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44379" y="1744845"/>
            <a:ext cx="8565272" cy="3728999"/>
          </a:xfrm>
          <a:prstGeom prst="rect">
            <a:avLst/>
          </a:prstGeom>
        </p:spPr>
      </p:pic>
      <p:sp>
        <p:nvSpPr>
          <p:cNvPr id="5" name="Freeform 4">
            <a:extLst>
              <a:ext uri="{FF2B5EF4-FFF2-40B4-BE49-F238E27FC236}">
                <a16:creationId xmlns:a16="http://schemas.microsoft.com/office/drawing/2014/main" id="{9A72D59D-4F9E-909D-D189-AFE5B97D4808}"/>
              </a:ext>
            </a:extLst>
          </p:cNvPr>
          <p:cNvSpPr/>
          <p:nvPr/>
        </p:nvSpPr>
        <p:spPr>
          <a:xfrm>
            <a:off x="0" y="4611024"/>
            <a:ext cx="7623349" cy="1465384"/>
          </a:xfrm>
          <a:custGeom>
            <a:avLst/>
            <a:gdLst>
              <a:gd name="connsiteX0" fmla="*/ 0 w 7623349"/>
              <a:gd name="connsiteY0" fmla="*/ 0 h 1465384"/>
              <a:gd name="connsiteX1" fmla="*/ 6890657 w 7623349"/>
              <a:gd name="connsiteY1" fmla="*/ 0 h 1465384"/>
              <a:gd name="connsiteX2" fmla="*/ 7623349 w 7623349"/>
              <a:gd name="connsiteY2" fmla="*/ 732692 h 1465384"/>
              <a:gd name="connsiteX3" fmla="*/ 6890657 w 7623349"/>
              <a:gd name="connsiteY3" fmla="*/ 1465384 h 1465384"/>
              <a:gd name="connsiteX4" fmla="*/ 6890637 w 7623349"/>
              <a:gd name="connsiteY4" fmla="*/ 1465383 h 1465384"/>
              <a:gd name="connsiteX5" fmla="*/ 0 w 7623349"/>
              <a:gd name="connsiteY5" fmla="*/ 1465383 h 14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3349" h="1465384">
                <a:moveTo>
                  <a:pt x="0" y="0"/>
                </a:moveTo>
                <a:lnTo>
                  <a:pt x="6890657" y="0"/>
                </a:lnTo>
                <a:cubicBezTo>
                  <a:pt x="7295312" y="0"/>
                  <a:pt x="7623349" y="328037"/>
                  <a:pt x="7623349" y="732692"/>
                </a:cubicBezTo>
                <a:cubicBezTo>
                  <a:pt x="7623349" y="1137347"/>
                  <a:pt x="7295312" y="1465384"/>
                  <a:pt x="6890657" y="1465384"/>
                </a:cubicBezTo>
                <a:lnTo>
                  <a:pt x="6890637" y="1465383"/>
                </a:lnTo>
                <a:lnTo>
                  <a:pt x="0" y="1465383"/>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E6D7D754-C64B-CF14-7583-C539B5465AAD}"/>
              </a:ext>
            </a:extLst>
          </p:cNvPr>
          <p:cNvSpPr txBox="1"/>
          <p:nvPr/>
        </p:nvSpPr>
        <p:spPr>
          <a:xfrm>
            <a:off x="423893" y="4958995"/>
            <a:ext cx="6952891" cy="769441"/>
          </a:xfrm>
          <a:prstGeom prst="rect">
            <a:avLst/>
          </a:prstGeom>
          <a:noFill/>
        </p:spPr>
        <p:txBody>
          <a:bodyPr wrap="square" rtlCol="0">
            <a:spAutoFit/>
          </a:bodyPr>
          <a:lstStyle/>
          <a:p>
            <a:pPr algn="l"/>
            <a:r>
              <a:rPr lang="en-US" sz="4400" b="0" i="0" dirty="0">
                <a:solidFill>
                  <a:schemeClr val="bg1"/>
                </a:solidFill>
                <a:effectLst/>
                <a:latin typeface="Avenir Book" panose="02000503020000020003" pitchFamily="2" charset="0"/>
              </a:rPr>
              <a:t>What is Supervision?</a:t>
            </a:r>
          </a:p>
        </p:txBody>
      </p:sp>
      <p:sp>
        <p:nvSpPr>
          <p:cNvPr id="6" name="TextBox 5">
            <a:extLst>
              <a:ext uri="{FF2B5EF4-FFF2-40B4-BE49-F238E27FC236}">
                <a16:creationId xmlns:a16="http://schemas.microsoft.com/office/drawing/2014/main" id="{4B70DD5E-E8C6-99AA-DB53-F5196C5DF247}"/>
              </a:ext>
            </a:extLst>
          </p:cNvPr>
          <p:cNvSpPr txBox="1"/>
          <p:nvPr/>
        </p:nvSpPr>
        <p:spPr>
          <a:xfrm>
            <a:off x="423893" y="3948553"/>
            <a:ext cx="2145135" cy="276999"/>
          </a:xfrm>
          <a:prstGeom prst="rect">
            <a:avLst/>
          </a:prstGeom>
          <a:noFill/>
        </p:spPr>
        <p:txBody>
          <a:bodyPr wrap="square" lIns="0" tIns="0" rIns="0" bIns="0" rtlCol="0">
            <a:spAutoFit/>
          </a:bodyPr>
          <a:lstStyle/>
          <a:p>
            <a:r>
              <a:rPr lang="en-US" spc="100" baseline="0" dirty="0">
                <a:latin typeface="Avenir Next LT Pro" panose="020B0504020202020204" pitchFamily="34" charset="0"/>
              </a:rPr>
              <a:t>SESSION 1</a:t>
            </a:r>
          </a:p>
        </p:txBody>
      </p:sp>
      <p:cxnSp>
        <p:nvCxnSpPr>
          <p:cNvPr id="7" name="Straight Connector 6">
            <a:extLst>
              <a:ext uri="{FF2B5EF4-FFF2-40B4-BE49-F238E27FC236}">
                <a16:creationId xmlns:a16="http://schemas.microsoft.com/office/drawing/2014/main" id="{2A895ED7-F031-0533-5901-EC413F92C60A}"/>
              </a:ext>
            </a:extLst>
          </p:cNvPr>
          <p:cNvCxnSpPr>
            <a:cxnSpLocks/>
          </p:cNvCxnSpPr>
          <p:nvPr/>
        </p:nvCxnSpPr>
        <p:spPr>
          <a:xfrm>
            <a:off x="423894" y="4342510"/>
            <a:ext cx="1380879" cy="0"/>
          </a:xfrm>
          <a:prstGeom prst="line">
            <a:avLst/>
          </a:prstGeom>
          <a:ln w="381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52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55D7D2BC-3B83-29B0-2714-7D29DCB061B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5891" y="766918"/>
            <a:ext cx="3616864" cy="5102906"/>
          </a:xfrm>
          <a:prstGeom prst="rect">
            <a:avLst/>
          </a:prstGeom>
        </p:spPr>
      </p:pic>
      <p:sp>
        <p:nvSpPr>
          <p:cNvPr id="3" name="TextBox 2">
            <a:extLst>
              <a:ext uri="{FF2B5EF4-FFF2-40B4-BE49-F238E27FC236}">
                <a16:creationId xmlns:a16="http://schemas.microsoft.com/office/drawing/2014/main" id="{C9233E1D-633F-1F72-D080-789A1C3C694D}"/>
              </a:ext>
            </a:extLst>
          </p:cNvPr>
          <p:cNvSpPr txBox="1"/>
          <p:nvPr/>
        </p:nvSpPr>
        <p:spPr>
          <a:xfrm>
            <a:off x="4352755" y="3159087"/>
            <a:ext cx="7128500" cy="1200329"/>
          </a:xfrm>
          <a:prstGeom prst="rect">
            <a:avLst/>
          </a:prstGeom>
          <a:noFill/>
        </p:spPr>
        <p:txBody>
          <a:bodyPr wrap="square" rtlCol="0">
            <a:spAutoFit/>
          </a:bodyPr>
          <a:lstStyle/>
          <a:p>
            <a:pPr marL="457200" indent="-457200">
              <a:buClr>
                <a:schemeClr val="bg1"/>
              </a:buClr>
              <a:buAutoNum type="arabicPeriod"/>
            </a:pPr>
            <a:r>
              <a:rPr lang="en-US" sz="2400" dirty="0">
                <a:solidFill>
                  <a:schemeClr val="bg2">
                    <a:lumMod val="25000"/>
                  </a:schemeClr>
                </a:solidFill>
                <a:latin typeface="Avenir Book" panose="02000503020000020003" pitchFamily="2" charset="0"/>
              </a:rPr>
              <a:t>Share your thoughts on potential strengths, problems, limitations of this policy by Centers for Medicaid and Medicare Services (CMS)</a:t>
            </a:r>
          </a:p>
        </p:txBody>
      </p:sp>
      <p:sp>
        <p:nvSpPr>
          <p:cNvPr id="11" name="Freeform 10">
            <a:extLst>
              <a:ext uri="{FF2B5EF4-FFF2-40B4-BE49-F238E27FC236}">
                <a16:creationId xmlns:a16="http://schemas.microsoft.com/office/drawing/2014/main" id="{9446BA41-C491-43F3-BAD9-8E8B820FB43F}"/>
              </a:ext>
            </a:extLst>
          </p:cNvPr>
          <p:cNvSpPr/>
          <p:nvPr/>
        </p:nvSpPr>
        <p:spPr>
          <a:xfrm>
            <a:off x="-22625278" y="657814"/>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57E32095-1503-2AC4-915E-2096D0DE9AE4}"/>
              </a:ext>
            </a:extLst>
          </p:cNvPr>
          <p:cNvSpPr txBox="1"/>
          <p:nvPr/>
        </p:nvSpPr>
        <p:spPr>
          <a:xfrm>
            <a:off x="388824" y="988176"/>
            <a:ext cx="763757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Discussion</a:t>
            </a:r>
            <a:endParaRPr lang="en-US" sz="2600" dirty="0">
              <a:solidFill>
                <a:schemeClr val="bg1"/>
              </a:solidFill>
              <a:latin typeface="Avenir Light" panose="020B0402020203020204" pitchFamily="34" charset="77"/>
              <a:ea typeface="Besley Medium" pitchFamily="2" charset="77"/>
            </a:endParaRPr>
          </a:p>
        </p:txBody>
      </p:sp>
    </p:spTree>
    <p:extLst>
      <p:ext uri="{BB962C8B-B14F-4D97-AF65-F5344CB8AC3E}">
        <p14:creationId xmlns:p14="http://schemas.microsoft.com/office/powerpoint/2010/main" val="17117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38474-E035-9A0D-5BEC-5912AAF759C5}"/>
              </a:ext>
            </a:extLst>
          </p:cNvPr>
          <p:cNvCxnSpPr>
            <a:cxnSpLocks/>
          </p:cNvCxnSpPr>
          <p:nvPr/>
        </p:nvCxnSpPr>
        <p:spPr>
          <a:xfrm>
            <a:off x="2486438" y="5181429"/>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D336D3-97E6-E991-6B8C-8F2E757F151F}"/>
              </a:ext>
            </a:extLst>
          </p:cNvPr>
          <p:cNvSpPr txBox="1"/>
          <p:nvPr/>
        </p:nvSpPr>
        <p:spPr>
          <a:xfrm>
            <a:off x="2110154" y="2736009"/>
            <a:ext cx="9682841" cy="4138409"/>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Peer Support Supervision – Pillars of Peer Support &amp; Differences between Clinical &amp; Peer Supervision</a:t>
            </a:r>
          </a:p>
        </p:txBody>
      </p:sp>
    </p:spTree>
    <p:extLst>
      <p:ext uri="{BB962C8B-B14F-4D97-AF65-F5344CB8AC3E}">
        <p14:creationId xmlns:p14="http://schemas.microsoft.com/office/powerpoint/2010/main" val="10265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38474-E035-9A0D-5BEC-5912AAF759C5}"/>
              </a:ext>
            </a:extLst>
          </p:cNvPr>
          <p:cNvCxnSpPr>
            <a:cxnSpLocks/>
          </p:cNvCxnSpPr>
          <p:nvPr/>
        </p:nvCxnSpPr>
        <p:spPr>
          <a:xfrm>
            <a:off x="2486438" y="5181429"/>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D336D3-97E6-E991-6B8C-8F2E757F151F}"/>
              </a:ext>
            </a:extLst>
          </p:cNvPr>
          <p:cNvSpPr txBox="1"/>
          <p:nvPr/>
        </p:nvSpPr>
        <p:spPr>
          <a:xfrm>
            <a:off x="2110154" y="3637874"/>
            <a:ext cx="9682841" cy="769441"/>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Peer Support Values and Supervision</a:t>
            </a:r>
          </a:p>
        </p:txBody>
      </p:sp>
    </p:spTree>
    <p:extLst>
      <p:ext uri="{BB962C8B-B14F-4D97-AF65-F5344CB8AC3E}">
        <p14:creationId xmlns:p14="http://schemas.microsoft.com/office/powerpoint/2010/main" val="97636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person, finger, hand, thumb&#10;&#10;Description automatically generated">
            <a:extLst>
              <a:ext uri="{FF2B5EF4-FFF2-40B4-BE49-F238E27FC236}">
                <a16:creationId xmlns:a16="http://schemas.microsoft.com/office/drawing/2014/main" id="{EE44C008-4FED-FDE3-B64C-FFD02271F6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797"/>
            <a:ext cx="12192000" cy="6858000"/>
          </a:xfrm>
          <a:prstGeom prst="rect">
            <a:avLst/>
          </a:prstGeom>
        </p:spPr>
      </p:pic>
      <p:sp>
        <p:nvSpPr>
          <p:cNvPr id="14" name="Rectangle 13">
            <a:extLst>
              <a:ext uri="{FF2B5EF4-FFF2-40B4-BE49-F238E27FC236}">
                <a16:creationId xmlns:a16="http://schemas.microsoft.com/office/drawing/2014/main" id="{06B574B4-7025-7B5F-683A-AB20AC592545}"/>
              </a:ext>
            </a:extLst>
          </p:cNvPr>
          <p:cNvSpPr/>
          <p:nvPr/>
        </p:nvSpPr>
        <p:spPr>
          <a:xfrm>
            <a:off x="0" y="3797"/>
            <a:ext cx="12192000" cy="6858000"/>
          </a:xfrm>
          <a:prstGeom prst="rect">
            <a:avLst/>
          </a:prstGeom>
          <a:solidFill>
            <a:srgbClr val="DCD7D0">
              <a:alpha val="941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pic>
        <p:nvPicPr>
          <p:cNvPr id="18" name="Picture 17">
            <a:extLst>
              <a:ext uri="{FF2B5EF4-FFF2-40B4-BE49-F238E27FC236}">
                <a16:creationId xmlns:a16="http://schemas.microsoft.com/office/drawing/2014/main" id="{B9B93ADC-8AFA-193A-6EEF-4F8305856444}"/>
              </a:ext>
            </a:extLst>
          </p:cNvPr>
          <p:cNvPicPr>
            <a:picLocks noChangeAspect="1"/>
          </p:cNvPicPr>
          <p:nvPr/>
        </p:nvPicPr>
        <p:blipFill rotWithShape="1">
          <a:blip r:embed="rId3" cstate="screen">
            <a:alphaModFix amt="39000"/>
            <a:extLst>
              <a:ext uri="{28A0092B-C50C-407E-A947-70E740481C1C}">
                <a14:useLocalDpi xmlns:a14="http://schemas.microsoft.com/office/drawing/2010/main"/>
              </a:ext>
            </a:extLst>
          </a:blip>
          <a:srcRect t="3330" b="73335"/>
          <a:stretch/>
        </p:blipFill>
        <p:spPr>
          <a:xfrm>
            <a:off x="0" y="4613527"/>
            <a:ext cx="12201413" cy="1463040"/>
          </a:xfrm>
          <a:prstGeom prst="rect">
            <a:avLst/>
          </a:prstGeom>
        </p:spPr>
      </p:pic>
      <p:sp>
        <p:nvSpPr>
          <p:cNvPr id="12" name="Freeform 11">
            <a:extLst>
              <a:ext uri="{FF2B5EF4-FFF2-40B4-BE49-F238E27FC236}">
                <a16:creationId xmlns:a16="http://schemas.microsoft.com/office/drawing/2014/main" id="{50A74A6C-188A-E4EC-45DA-8E87E501511B}"/>
              </a:ext>
            </a:extLst>
          </p:cNvPr>
          <p:cNvSpPr/>
          <p:nvPr/>
        </p:nvSpPr>
        <p:spPr>
          <a:xfrm>
            <a:off x="0" y="1333572"/>
            <a:ext cx="5760668" cy="3804462"/>
          </a:xfrm>
          <a:custGeom>
            <a:avLst/>
            <a:gdLst>
              <a:gd name="connsiteX0" fmla="*/ 0 w 5760668"/>
              <a:gd name="connsiteY0" fmla="*/ 0 h 3804462"/>
              <a:gd name="connsiteX1" fmla="*/ 3846286 w 5760668"/>
              <a:gd name="connsiteY1" fmla="*/ 0 h 3804462"/>
              <a:gd name="connsiteX2" fmla="*/ 3846286 w 5760668"/>
              <a:gd name="connsiteY2" fmla="*/ 614 h 3804462"/>
              <a:gd name="connsiteX3" fmla="*/ 3858437 w 5760668"/>
              <a:gd name="connsiteY3" fmla="*/ 0 h 3804462"/>
              <a:gd name="connsiteX4" fmla="*/ 5760668 w 5760668"/>
              <a:gd name="connsiteY4" fmla="*/ 1902231 h 3804462"/>
              <a:gd name="connsiteX5" fmla="*/ 3858437 w 5760668"/>
              <a:gd name="connsiteY5" fmla="*/ 3804462 h 3804462"/>
              <a:gd name="connsiteX6" fmla="*/ 3846286 w 5760668"/>
              <a:gd name="connsiteY6" fmla="*/ 3803849 h 3804462"/>
              <a:gd name="connsiteX7" fmla="*/ 3846286 w 5760668"/>
              <a:gd name="connsiteY7" fmla="*/ 3804461 h 3804462"/>
              <a:gd name="connsiteX8" fmla="*/ 0 w 5760668"/>
              <a:gd name="connsiteY8" fmla="*/ 3804461 h 380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668" h="3804462">
                <a:moveTo>
                  <a:pt x="0" y="0"/>
                </a:moveTo>
                <a:lnTo>
                  <a:pt x="3846286" y="0"/>
                </a:lnTo>
                <a:lnTo>
                  <a:pt x="3846286" y="614"/>
                </a:lnTo>
                <a:lnTo>
                  <a:pt x="3858437" y="0"/>
                </a:lnTo>
                <a:cubicBezTo>
                  <a:pt x="4909010" y="0"/>
                  <a:pt x="5760668" y="851658"/>
                  <a:pt x="5760668" y="1902231"/>
                </a:cubicBezTo>
                <a:cubicBezTo>
                  <a:pt x="5760668" y="2952804"/>
                  <a:pt x="4909010" y="3804462"/>
                  <a:pt x="3858437" y="3804462"/>
                </a:cubicBezTo>
                <a:lnTo>
                  <a:pt x="3846286" y="3803849"/>
                </a:lnTo>
                <a:lnTo>
                  <a:pt x="3846286" y="3804461"/>
                </a:lnTo>
                <a:lnTo>
                  <a:pt x="0" y="380446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AF95DF2-77AD-5A91-6EFA-C885002E1817}"/>
              </a:ext>
            </a:extLst>
          </p:cNvPr>
          <p:cNvSpPr txBox="1"/>
          <p:nvPr/>
        </p:nvSpPr>
        <p:spPr>
          <a:xfrm>
            <a:off x="725715" y="2874915"/>
            <a:ext cx="4615950" cy="1200329"/>
          </a:xfrm>
          <a:prstGeom prst="rect">
            <a:avLst/>
          </a:prstGeom>
          <a:noFill/>
        </p:spPr>
        <p:txBody>
          <a:bodyPr wrap="square" rtlCol="0">
            <a:spAutoFit/>
          </a:bodyPr>
          <a:lstStyle/>
          <a:p>
            <a:r>
              <a:rPr lang="en-US" sz="3600" dirty="0">
                <a:solidFill>
                  <a:schemeClr val="bg2">
                    <a:lumMod val="25000"/>
                  </a:schemeClr>
                </a:solidFill>
                <a:latin typeface="Avenir Regular" panose="020B0503020203020204" pitchFamily="34" charset="-78"/>
                <a:cs typeface="Avenir Regular" panose="020B0503020203020204" pitchFamily="34" charset="-78"/>
              </a:rPr>
              <a:t>Values of </a:t>
            </a:r>
          </a:p>
          <a:p>
            <a:r>
              <a:rPr lang="en-US" sz="3600" dirty="0">
                <a:solidFill>
                  <a:schemeClr val="bg2">
                    <a:lumMod val="25000"/>
                  </a:schemeClr>
                </a:solidFill>
                <a:latin typeface="Avenir Regular" panose="020B0503020203020204" pitchFamily="34" charset="-78"/>
                <a:cs typeface="Avenir Regular" panose="020B0503020203020204" pitchFamily="34" charset="-78"/>
              </a:rPr>
              <a:t>Peer Support</a:t>
            </a:r>
          </a:p>
        </p:txBody>
      </p:sp>
      <p:sp>
        <p:nvSpPr>
          <p:cNvPr id="7" name="TextBox 6">
            <a:extLst>
              <a:ext uri="{FF2B5EF4-FFF2-40B4-BE49-F238E27FC236}">
                <a16:creationId xmlns:a16="http://schemas.microsoft.com/office/drawing/2014/main" id="{3E003DA7-95E9-2FCE-F575-012CE13144E6}"/>
              </a:ext>
            </a:extLst>
          </p:cNvPr>
          <p:cNvSpPr txBox="1"/>
          <p:nvPr/>
        </p:nvSpPr>
        <p:spPr>
          <a:xfrm>
            <a:off x="725715" y="1832071"/>
            <a:ext cx="2699657" cy="369332"/>
          </a:xfrm>
          <a:prstGeom prst="rect">
            <a:avLst/>
          </a:prstGeom>
          <a:noFill/>
        </p:spPr>
        <p:txBody>
          <a:bodyPr wrap="square" rtlCol="0">
            <a:spAutoFit/>
          </a:bodyPr>
          <a:lstStyle/>
          <a:p>
            <a:r>
              <a:rPr lang="en-US" b="1" spc="200" dirty="0">
                <a:solidFill>
                  <a:srgbClr val="ECB32A"/>
                </a:solidFill>
                <a:latin typeface="Avenir Heavy" panose="02000503020000020003" pitchFamily="2" charset="0"/>
              </a:rPr>
              <a:t>ACTIVITY:</a:t>
            </a:r>
          </a:p>
        </p:txBody>
      </p:sp>
      <p:cxnSp>
        <p:nvCxnSpPr>
          <p:cNvPr id="19" name="Straight Connector 18">
            <a:extLst>
              <a:ext uri="{FF2B5EF4-FFF2-40B4-BE49-F238E27FC236}">
                <a16:creationId xmlns:a16="http://schemas.microsoft.com/office/drawing/2014/main" id="{DAA6CD87-A8BE-B5D7-4C9C-C7CF84B65F4E}"/>
              </a:ext>
            </a:extLst>
          </p:cNvPr>
          <p:cNvCxnSpPr>
            <a:cxnSpLocks/>
          </p:cNvCxnSpPr>
          <p:nvPr/>
        </p:nvCxnSpPr>
        <p:spPr>
          <a:xfrm>
            <a:off x="0" y="2336631"/>
            <a:ext cx="4513943"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2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38474-E035-9A0D-5BEC-5912AAF759C5}"/>
              </a:ext>
            </a:extLst>
          </p:cNvPr>
          <p:cNvCxnSpPr>
            <a:cxnSpLocks/>
          </p:cNvCxnSpPr>
          <p:nvPr/>
        </p:nvCxnSpPr>
        <p:spPr>
          <a:xfrm>
            <a:off x="2486438" y="5181429"/>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D336D3-97E6-E991-6B8C-8F2E757F151F}"/>
              </a:ext>
            </a:extLst>
          </p:cNvPr>
          <p:cNvSpPr txBox="1"/>
          <p:nvPr/>
        </p:nvSpPr>
        <p:spPr>
          <a:xfrm>
            <a:off x="2110154" y="3637874"/>
            <a:ext cx="9682841" cy="769441"/>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Barriers and Challenges to Integration</a:t>
            </a:r>
          </a:p>
        </p:txBody>
      </p:sp>
    </p:spTree>
    <p:extLst>
      <p:ext uri="{BB962C8B-B14F-4D97-AF65-F5344CB8AC3E}">
        <p14:creationId xmlns:p14="http://schemas.microsoft.com/office/powerpoint/2010/main" val="426689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A94ABB28-B450-F0BB-BDE1-EAB9AF25E66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60640" y="602566"/>
            <a:ext cx="3613912" cy="5098740"/>
          </a:xfrm>
          <a:prstGeom prst="rect">
            <a:avLst/>
          </a:prstGeom>
        </p:spPr>
      </p:pic>
      <p:sp>
        <p:nvSpPr>
          <p:cNvPr id="8" name="Freeform 7">
            <a:extLst>
              <a:ext uri="{FF2B5EF4-FFF2-40B4-BE49-F238E27FC236}">
                <a16:creationId xmlns:a16="http://schemas.microsoft.com/office/drawing/2014/main" id="{319689A3-9091-44E1-59B8-BAF31C239E98}"/>
              </a:ext>
            </a:extLst>
          </p:cNvPr>
          <p:cNvSpPr/>
          <p:nvPr/>
        </p:nvSpPr>
        <p:spPr>
          <a:xfrm>
            <a:off x="-26790879" y="748241"/>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C9233E1D-633F-1F72-D080-789A1C3C694D}"/>
              </a:ext>
            </a:extLst>
          </p:cNvPr>
          <p:cNvSpPr txBox="1"/>
          <p:nvPr/>
        </p:nvSpPr>
        <p:spPr>
          <a:xfrm>
            <a:off x="1047328" y="3751416"/>
            <a:ext cx="6236546" cy="1323439"/>
          </a:xfrm>
          <a:prstGeom prst="rect">
            <a:avLst/>
          </a:prstGeom>
          <a:noFill/>
        </p:spPr>
        <p:txBody>
          <a:bodyPr wrap="square" rtlCol="0">
            <a:spAutoFit/>
          </a:bodyPr>
          <a:lstStyle/>
          <a:p>
            <a:pPr marL="342900" indent="-342900">
              <a:buClr>
                <a:srgbClr val="D53F4C"/>
              </a:buClr>
              <a:buSzPct val="120000"/>
              <a:buFont typeface="Wingdings" pitchFamily="2" charset="2"/>
              <a:buChar char="§"/>
            </a:pPr>
            <a:r>
              <a:rPr lang="en-US" sz="4000" dirty="0">
                <a:solidFill>
                  <a:schemeClr val="bg2">
                    <a:lumMod val="25000"/>
                  </a:schemeClr>
                </a:solidFill>
                <a:latin typeface="Avenir Book" panose="02000503020000020003" pitchFamily="2" charset="0"/>
              </a:rPr>
              <a:t>Barriers/Challenges </a:t>
            </a:r>
            <a:r>
              <a:rPr lang="en-US" sz="4000" dirty="0">
                <a:solidFill>
                  <a:srgbClr val="FFFFFF"/>
                </a:solidFill>
              </a:rPr>
              <a:t>in accessing health care? </a:t>
            </a:r>
          </a:p>
        </p:txBody>
      </p:sp>
      <p:sp>
        <p:nvSpPr>
          <p:cNvPr id="12" name="TextBox 11">
            <a:extLst>
              <a:ext uri="{FF2B5EF4-FFF2-40B4-BE49-F238E27FC236}">
                <a16:creationId xmlns:a16="http://schemas.microsoft.com/office/drawing/2014/main" id="{57E32095-1503-2AC4-915E-2096D0DE9AE4}"/>
              </a:ext>
            </a:extLst>
          </p:cNvPr>
          <p:cNvSpPr txBox="1"/>
          <p:nvPr/>
        </p:nvSpPr>
        <p:spPr>
          <a:xfrm>
            <a:off x="388824" y="1075260"/>
            <a:ext cx="763757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Activity</a:t>
            </a:r>
          </a:p>
        </p:txBody>
      </p:sp>
    </p:spTree>
    <p:extLst>
      <p:ext uri="{BB962C8B-B14F-4D97-AF65-F5344CB8AC3E}">
        <p14:creationId xmlns:p14="http://schemas.microsoft.com/office/powerpoint/2010/main" val="776084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319689A3-9091-44E1-59B8-BAF31C239E98}"/>
              </a:ext>
            </a:extLst>
          </p:cNvPr>
          <p:cNvSpPr/>
          <p:nvPr/>
        </p:nvSpPr>
        <p:spPr>
          <a:xfrm>
            <a:off x="-24962075" y="748241"/>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C9233E1D-633F-1F72-D080-789A1C3C694D}"/>
              </a:ext>
            </a:extLst>
          </p:cNvPr>
          <p:cNvSpPr txBox="1"/>
          <p:nvPr/>
        </p:nvSpPr>
        <p:spPr>
          <a:xfrm>
            <a:off x="692100" y="2860537"/>
            <a:ext cx="6236546" cy="2893100"/>
          </a:xfrm>
          <a:prstGeom prst="rect">
            <a:avLst/>
          </a:prstGeom>
          <a:noFill/>
        </p:spPr>
        <p:txBody>
          <a:bodyPr wrap="square" rtlCol="0">
            <a:spAutoFit/>
          </a:bodyPr>
          <a:lstStyle/>
          <a:p>
            <a:pPr marR="0" lvl="0">
              <a:spcBef>
                <a:spcPts val="0"/>
              </a:spcBef>
              <a:spcAft>
                <a:spcPts val="0"/>
              </a:spcAft>
            </a:pPr>
            <a:r>
              <a:rPr lang="en-US" sz="2600" dirty="0">
                <a:effectLst/>
                <a:latin typeface="Calibri" panose="020F0502020204030204" pitchFamily="34" charset="0"/>
                <a:ea typeface="Times New Roman" panose="02020603050405020304" pitchFamily="18" charset="0"/>
                <a:cs typeface="Calibri" panose="020F0502020204030204" pitchFamily="34" charset="0"/>
              </a:rPr>
              <a:t>Review of Objectives</a:t>
            </a:r>
          </a:p>
          <a:p>
            <a:pPr marR="0" lvl="0">
              <a:spcBef>
                <a:spcPts val="0"/>
              </a:spcBef>
              <a:spcAft>
                <a:spcPts val="0"/>
              </a:spcAft>
            </a:pP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Learners will be able to define supervision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Describe the most common purposes/outcomes of supervision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Define peer supervision and identify the CMS guidance regarding peer supervision.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7E32095-1503-2AC4-915E-2096D0DE9AE4}"/>
              </a:ext>
            </a:extLst>
          </p:cNvPr>
          <p:cNvSpPr txBox="1"/>
          <p:nvPr/>
        </p:nvSpPr>
        <p:spPr>
          <a:xfrm>
            <a:off x="1820389" y="1057440"/>
            <a:ext cx="763757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CLOSING</a:t>
            </a:r>
          </a:p>
        </p:txBody>
      </p:sp>
      <p:pic>
        <p:nvPicPr>
          <p:cNvPr id="4" name="Content Placeholder 5">
            <a:extLst>
              <a:ext uri="{FF2B5EF4-FFF2-40B4-BE49-F238E27FC236}">
                <a16:creationId xmlns:a16="http://schemas.microsoft.com/office/drawing/2014/main" id="{23D2851A-9E18-8242-B181-B4D505CE74B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026400" y="545292"/>
            <a:ext cx="3799686" cy="5360843"/>
          </a:xfrm>
          <a:prstGeom prst="rect">
            <a:avLst/>
          </a:prstGeom>
        </p:spPr>
      </p:pic>
    </p:spTree>
    <p:extLst>
      <p:ext uri="{BB962C8B-B14F-4D97-AF65-F5344CB8AC3E}">
        <p14:creationId xmlns:p14="http://schemas.microsoft.com/office/powerpoint/2010/main" val="5729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13F43B8E-6966-3FF7-9C54-184F334460F7}"/>
              </a:ext>
            </a:extLst>
          </p:cNvPr>
          <p:cNvSpPr>
            <a:spLocks noGrp="1"/>
          </p:cNvSpPr>
          <p:nvPr/>
        </p:nvSpPr>
        <p:spPr>
          <a:xfrm>
            <a:off x="1524000" y="3303504"/>
            <a:ext cx="9144000" cy="165576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venir Book"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rgbClr val="000000"/>
                </a:solidFill>
                <a:effectLst/>
                <a:latin typeface="Aptos" panose="020B0004020202020204" pitchFamily="34" charset="0"/>
              </a:rPr>
              <a:t>All materials developed for the APS Specialization Track, online courses and in-person train-the-trainer materials, were funded by the New York State Office of Mental Health (NYSOMH) via the Specialty Training for Peer Workers and Supervisors contract awarded to Rutgers, the State University of New Jersey, Academy of Peer Services. Specialization Track materials are free of charge and are provided as open-source content for the sole purpose of training and workforce development. Specialization Track materials can NOT be distributed or used for training that results in financial gain</a:t>
            </a:r>
            <a:endParaRPr lang="en-US" dirty="0"/>
          </a:p>
        </p:txBody>
      </p:sp>
      <p:sp>
        <p:nvSpPr>
          <p:cNvPr id="5" name="Title 2">
            <a:extLst>
              <a:ext uri="{FF2B5EF4-FFF2-40B4-BE49-F238E27FC236}">
                <a16:creationId xmlns:a16="http://schemas.microsoft.com/office/drawing/2014/main" id="{9031388C-97E4-50F4-3C0B-BDD34484EE0B}"/>
              </a:ext>
            </a:extLst>
          </p:cNvPr>
          <p:cNvSpPr>
            <a:spLocks noGrp="1"/>
          </p:cNvSpPr>
          <p:nvPr/>
        </p:nvSpPr>
        <p:spPr>
          <a:xfrm>
            <a:off x="1524000" y="1898734"/>
            <a:ext cx="9144000" cy="1151733"/>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500" b="0" i="0" kern="1200">
                <a:solidFill>
                  <a:schemeClr val="tx1"/>
                </a:solidFill>
                <a:latin typeface="Avenir Light" panose="020B0402020203020204" pitchFamily="34" charset="77"/>
                <a:ea typeface="+mj-ea"/>
                <a:cs typeface="+mj-cs"/>
              </a:defRPr>
            </a:lvl1pPr>
          </a:lstStyle>
          <a:p>
            <a:r>
              <a:rPr lang="en-US" dirty="0"/>
              <a:t>Disclaimer:</a:t>
            </a:r>
          </a:p>
        </p:txBody>
      </p:sp>
    </p:spTree>
    <p:extLst>
      <p:ext uri="{BB962C8B-B14F-4D97-AF65-F5344CB8AC3E}">
        <p14:creationId xmlns:p14="http://schemas.microsoft.com/office/powerpoint/2010/main" val="14933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7A9A3BB-BBEB-4474-FA78-B817B8AFA131}"/>
              </a:ext>
            </a:extLst>
          </p:cNvPr>
          <p:cNvCxnSpPr>
            <a:cxnSpLocks/>
          </p:cNvCxnSpPr>
          <p:nvPr/>
        </p:nvCxnSpPr>
        <p:spPr>
          <a:xfrm>
            <a:off x="2500952" y="4383143"/>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FCEB16-1B61-D7E0-A705-B47CC93248AD}"/>
              </a:ext>
            </a:extLst>
          </p:cNvPr>
          <p:cNvSpPr txBox="1"/>
          <p:nvPr/>
        </p:nvSpPr>
        <p:spPr>
          <a:xfrm>
            <a:off x="2336391" y="3429000"/>
            <a:ext cx="9048669" cy="769441"/>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Introduction and Icebreaker</a:t>
            </a:r>
          </a:p>
        </p:txBody>
      </p:sp>
    </p:spTree>
    <p:extLst>
      <p:ext uri="{BB962C8B-B14F-4D97-AF65-F5344CB8AC3E}">
        <p14:creationId xmlns:p14="http://schemas.microsoft.com/office/powerpoint/2010/main" val="408359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6F86D43-B343-2075-E0A7-F288C263A60D}"/>
              </a:ext>
            </a:extLst>
          </p:cNvPr>
          <p:cNvSpPr/>
          <p:nvPr/>
        </p:nvSpPr>
        <p:spPr>
          <a:xfrm>
            <a:off x="-23104252" y="635520"/>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890E8CBF-4CBB-3C77-2E31-31F335AF0AFC}"/>
              </a:ext>
            </a:extLst>
          </p:cNvPr>
          <p:cNvSpPr txBox="1"/>
          <p:nvPr/>
        </p:nvSpPr>
        <p:spPr>
          <a:xfrm>
            <a:off x="4876991" y="3391778"/>
            <a:ext cx="6284494" cy="1485022"/>
          </a:xfrm>
          <a:prstGeom prst="rect">
            <a:avLst/>
          </a:prstGeom>
          <a:noFill/>
        </p:spPr>
        <p:txBody>
          <a:bodyPr wrap="square" rtlCol="0">
            <a:spAutoFit/>
          </a:bodyPr>
          <a:lstStyle/>
          <a:p>
            <a:pPr marL="0" lvl="1">
              <a:lnSpc>
                <a:spcPts val="2880"/>
              </a:lnSpc>
              <a:buClr>
                <a:srgbClr val="ECB32A"/>
              </a:buClr>
              <a:buSzPct val="120000"/>
            </a:pPr>
            <a:r>
              <a:rPr lang="en-US" sz="2400" dirty="0">
                <a:latin typeface="Avenir Book" panose="02000503020000020003" pitchFamily="2" charset="0"/>
              </a:rPr>
              <a:t>The curriculum is designed for participants to attend all 6 sessions because the content and activities build on each other. </a:t>
            </a:r>
          </a:p>
          <a:p>
            <a:endParaRPr lang="en-US" dirty="0"/>
          </a:p>
        </p:txBody>
      </p:sp>
      <p:sp>
        <p:nvSpPr>
          <p:cNvPr id="6" name="TextBox 5">
            <a:extLst>
              <a:ext uri="{FF2B5EF4-FFF2-40B4-BE49-F238E27FC236}">
                <a16:creationId xmlns:a16="http://schemas.microsoft.com/office/drawing/2014/main" id="{A42DBD50-CF09-1BD9-BE59-1678F4932D9C}"/>
              </a:ext>
            </a:extLst>
          </p:cNvPr>
          <p:cNvSpPr txBox="1"/>
          <p:nvPr/>
        </p:nvSpPr>
        <p:spPr>
          <a:xfrm>
            <a:off x="647174" y="915606"/>
            <a:ext cx="9803112"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Brief Overview, Orientation</a:t>
            </a:r>
          </a:p>
        </p:txBody>
      </p:sp>
      <p:sp>
        <p:nvSpPr>
          <p:cNvPr id="7" name="TextBox 6">
            <a:extLst>
              <a:ext uri="{FF2B5EF4-FFF2-40B4-BE49-F238E27FC236}">
                <a16:creationId xmlns:a16="http://schemas.microsoft.com/office/drawing/2014/main" id="{1E34E7AF-22B6-2D76-828E-FF405FC98B67}"/>
              </a:ext>
            </a:extLst>
          </p:cNvPr>
          <p:cNvSpPr txBox="1"/>
          <p:nvPr/>
        </p:nvSpPr>
        <p:spPr>
          <a:xfrm>
            <a:off x="806829" y="3279903"/>
            <a:ext cx="2921107" cy="1846659"/>
          </a:xfrm>
          <a:prstGeom prst="rect">
            <a:avLst/>
          </a:prstGeom>
          <a:noFill/>
        </p:spPr>
        <p:txBody>
          <a:bodyPr wrap="square" rtlCol="0">
            <a:spAutoFit/>
          </a:bodyPr>
          <a:lstStyle/>
          <a:p>
            <a:r>
              <a:rPr lang="en-US" sz="2400" dirty="0">
                <a:solidFill>
                  <a:schemeClr val="bg2">
                    <a:lumMod val="25000"/>
                  </a:schemeClr>
                </a:solidFill>
                <a:latin typeface="Avenir Next LT Pro" panose="020B0504020202020204" pitchFamily="34" charset="0"/>
              </a:rPr>
              <a:t>This is session 1 </a:t>
            </a:r>
            <a:br>
              <a:rPr lang="en-US" sz="2400" dirty="0">
                <a:solidFill>
                  <a:schemeClr val="bg2">
                    <a:lumMod val="25000"/>
                  </a:schemeClr>
                </a:solidFill>
                <a:latin typeface="Avenir Next LT Pro" panose="020B0504020202020204" pitchFamily="34" charset="0"/>
              </a:rPr>
            </a:br>
            <a:r>
              <a:rPr lang="en-US" sz="2400" dirty="0">
                <a:solidFill>
                  <a:schemeClr val="bg2">
                    <a:lumMod val="25000"/>
                  </a:schemeClr>
                </a:solidFill>
                <a:latin typeface="Avenir Next LT Pro" panose="020B0504020202020204" pitchFamily="34" charset="0"/>
              </a:rPr>
              <a:t>of the 6-part series </a:t>
            </a:r>
            <a:br>
              <a:rPr lang="en-US" sz="2400" dirty="0">
                <a:solidFill>
                  <a:schemeClr val="bg2">
                    <a:lumMod val="25000"/>
                  </a:schemeClr>
                </a:solidFill>
                <a:latin typeface="Avenir Next LT Pro" panose="020B0504020202020204" pitchFamily="34" charset="0"/>
              </a:rPr>
            </a:br>
            <a:r>
              <a:rPr lang="en-US" sz="2400" dirty="0">
                <a:solidFill>
                  <a:schemeClr val="bg2">
                    <a:lumMod val="25000"/>
                  </a:schemeClr>
                </a:solidFill>
                <a:latin typeface="Avenir Next LT Pro" panose="020B0504020202020204" pitchFamily="34" charset="0"/>
              </a:rPr>
              <a:t>on Supervising Peer Specialists</a:t>
            </a:r>
          </a:p>
          <a:p>
            <a:endParaRPr lang="en-US" dirty="0"/>
          </a:p>
        </p:txBody>
      </p:sp>
      <p:cxnSp>
        <p:nvCxnSpPr>
          <p:cNvPr id="8" name="Straight Connector 7">
            <a:extLst>
              <a:ext uri="{FF2B5EF4-FFF2-40B4-BE49-F238E27FC236}">
                <a16:creationId xmlns:a16="http://schemas.microsoft.com/office/drawing/2014/main" id="{3380E4E6-2786-8B15-9BE9-8E5B8308B531}"/>
              </a:ext>
            </a:extLst>
          </p:cNvPr>
          <p:cNvCxnSpPr>
            <a:cxnSpLocks/>
          </p:cNvCxnSpPr>
          <p:nvPr/>
        </p:nvCxnSpPr>
        <p:spPr>
          <a:xfrm>
            <a:off x="4528829" y="3113152"/>
            <a:ext cx="0" cy="1763648"/>
          </a:xfrm>
          <a:prstGeom prst="line">
            <a:avLst/>
          </a:prstGeom>
          <a:ln w="12700" cap="rnd">
            <a:solidFill>
              <a:srgbClr val="DCD7D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97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6F86D43-B343-2075-E0A7-F288C263A60D}"/>
              </a:ext>
            </a:extLst>
          </p:cNvPr>
          <p:cNvSpPr/>
          <p:nvPr/>
        </p:nvSpPr>
        <p:spPr>
          <a:xfrm>
            <a:off x="-24505252" y="635520"/>
            <a:ext cx="30601252" cy="1326285"/>
          </a:xfrm>
          <a:custGeom>
            <a:avLst/>
            <a:gdLst>
              <a:gd name="connsiteX0" fmla="*/ 0 w 10649946"/>
              <a:gd name="connsiteY0" fmla="*/ 0 h 461578"/>
              <a:gd name="connsiteX1" fmla="*/ 8248682 w 10649946"/>
              <a:gd name="connsiteY1" fmla="*/ 0 h 461578"/>
              <a:gd name="connsiteX2" fmla="*/ 8541723 w 10649946"/>
              <a:gd name="connsiteY2" fmla="*/ 0 h 461578"/>
              <a:gd name="connsiteX3" fmla="*/ 10419157 w 10649946"/>
              <a:gd name="connsiteY3" fmla="*/ 0 h 461578"/>
              <a:gd name="connsiteX4" fmla="*/ 10649946 w 10649946"/>
              <a:gd name="connsiteY4" fmla="*/ 230789 h 461578"/>
              <a:gd name="connsiteX5" fmla="*/ 10419157 w 10649946"/>
              <a:gd name="connsiteY5" fmla="*/ 461578 h 461578"/>
              <a:gd name="connsiteX6" fmla="*/ 10419151 w 10649946"/>
              <a:gd name="connsiteY6" fmla="*/ 461578 h 461578"/>
              <a:gd name="connsiteX7" fmla="*/ 8541723 w 10649946"/>
              <a:gd name="connsiteY7" fmla="*/ 461578 h 461578"/>
              <a:gd name="connsiteX8" fmla="*/ 8541723 w 10649946"/>
              <a:gd name="connsiteY8" fmla="*/ 461578 h 461578"/>
              <a:gd name="connsiteX9" fmla="*/ 0 w 10649946"/>
              <a:gd name="connsiteY9" fmla="*/ 461578 h 46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49946" h="461578">
                <a:moveTo>
                  <a:pt x="0" y="0"/>
                </a:moveTo>
                <a:lnTo>
                  <a:pt x="8248682" y="0"/>
                </a:lnTo>
                <a:lnTo>
                  <a:pt x="8541723" y="0"/>
                </a:lnTo>
                <a:lnTo>
                  <a:pt x="10419157" y="0"/>
                </a:lnTo>
                <a:cubicBezTo>
                  <a:pt x="10546618" y="0"/>
                  <a:pt x="10649946" y="103328"/>
                  <a:pt x="10649946" y="230789"/>
                </a:cubicBezTo>
                <a:cubicBezTo>
                  <a:pt x="10649946" y="358251"/>
                  <a:pt x="10546618" y="461578"/>
                  <a:pt x="10419157" y="461578"/>
                </a:cubicBezTo>
                <a:lnTo>
                  <a:pt x="10419151" y="461578"/>
                </a:lnTo>
                <a:lnTo>
                  <a:pt x="8541723" y="461578"/>
                </a:lnTo>
                <a:lnTo>
                  <a:pt x="8541723" y="461578"/>
                </a:lnTo>
                <a:lnTo>
                  <a:pt x="0" y="461578"/>
                </a:lnTo>
                <a:close/>
              </a:path>
            </a:pathLst>
          </a:custGeom>
          <a:solidFill>
            <a:srgbClr val="27387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67838FAA-0020-0292-3CBD-5686EE7168CB}"/>
              </a:ext>
            </a:extLst>
          </p:cNvPr>
          <p:cNvSpPr txBox="1"/>
          <p:nvPr/>
        </p:nvSpPr>
        <p:spPr>
          <a:xfrm>
            <a:off x="736499" y="960094"/>
            <a:ext cx="6324406" cy="707886"/>
          </a:xfrm>
          <a:prstGeom prst="rect">
            <a:avLst/>
          </a:prstGeom>
          <a:noFill/>
        </p:spPr>
        <p:txBody>
          <a:bodyPr wrap="square" rtlCol="0">
            <a:spAutoFit/>
          </a:bodyPr>
          <a:lstStyle/>
          <a:p>
            <a:r>
              <a:rPr lang="en-US" sz="4000" dirty="0">
                <a:solidFill>
                  <a:schemeClr val="bg1"/>
                </a:solidFill>
                <a:latin typeface="Avenir Light" panose="020B0402020203020204" pitchFamily="34" charset="77"/>
                <a:ea typeface="Besley Medium" pitchFamily="2" charset="77"/>
              </a:rPr>
              <a:t>Learning Objectives</a:t>
            </a:r>
          </a:p>
        </p:txBody>
      </p:sp>
      <p:sp>
        <p:nvSpPr>
          <p:cNvPr id="4" name="TextBox 3">
            <a:extLst>
              <a:ext uri="{FF2B5EF4-FFF2-40B4-BE49-F238E27FC236}">
                <a16:creationId xmlns:a16="http://schemas.microsoft.com/office/drawing/2014/main" id="{8B7E6278-16A7-5E79-633B-11D2E32FB19D}"/>
              </a:ext>
            </a:extLst>
          </p:cNvPr>
          <p:cNvSpPr txBox="1"/>
          <p:nvPr/>
        </p:nvSpPr>
        <p:spPr>
          <a:xfrm>
            <a:off x="736499" y="2985737"/>
            <a:ext cx="2755118" cy="1477328"/>
          </a:xfrm>
          <a:prstGeom prst="rect">
            <a:avLst/>
          </a:prstGeom>
          <a:noFill/>
        </p:spPr>
        <p:txBody>
          <a:bodyPr wrap="square" rtlCol="0">
            <a:spAutoFit/>
          </a:bodyPr>
          <a:lstStyle/>
          <a:p>
            <a:r>
              <a:rPr lang="en-US" sz="2400" dirty="0">
                <a:solidFill>
                  <a:schemeClr val="bg2">
                    <a:lumMod val="25000"/>
                  </a:schemeClr>
                </a:solidFill>
                <a:latin typeface="Avenir Next LT Pro" panose="020B0504020202020204" pitchFamily="34" charset="0"/>
              </a:rPr>
              <a:t>Focus on three learning objectives…</a:t>
            </a:r>
          </a:p>
          <a:p>
            <a:endParaRPr lang="en-US" dirty="0"/>
          </a:p>
        </p:txBody>
      </p:sp>
      <p:cxnSp>
        <p:nvCxnSpPr>
          <p:cNvPr id="10" name="Straight Connector 9">
            <a:extLst>
              <a:ext uri="{FF2B5EF4-FFF2-40B4-BE49-F238E27FC236}">
                <a16:creationId xmlns:a16="http://schemas.microsoft.com/office/drawing/2014/main" id="{29D1536E-1005-3E5C-34E7-F620471EEF8C}"/>
              </a:ext>
            </a:extLst>
          </p:cNvPr>
          <p:cNvCxnSpPr>
            <a:cxnSpLocks/>
          </p:cNvCxnSpPr>
          <p:nvPr/>
        </p:nvCxnSpPr>
        <p:spPr>
          <a:xfrm>
            <a:off x="3701515" y="3098638"/>
            <a:ext cx="0" cy="2053933"/>
          </a:xfrm>
          <a:prstGeom prst="line">
            <a:avLst/>
          </a:prstGeom>
          <a:ln w="12700" cap="rnd">
            <a:solidFill>
              <a:srgbClr val="DCD7D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B7578BF-A332-9D82-32F2-633C200856FA}"/>
              </a:ext>
            </a:extLst>
          </p:cNvPr>
          <p:cNvSpPr txBox="1"/>
          <p:nvPr/>
        </p:nvSpPr>
        <p:spPr>
          <a:xfrm>
            <a:off x="3898702" y="2985737"/>
            <a:ext cx="6864020" cy="2923877"/>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Define supervision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Describe the most common purposes/outcomes of supervision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Define peer supervision and identify the CMS guidance regarding peer supervision.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i="0" dirty="0">
              <a:latin typeface="Avenir Book" panose="02000503020000020003" pitchFamily="2" charset="0"/>
            </a:endParaRPr>
          </a:p>
          <a:p>
            <a:endParaRPr lang="en-US" b="0" i="0" dirty="0">
              <a:latin typeface="Avenir Book" panose="02000503020000020003" pitchFamily="2" charset="0"/>
            </a:endParaRPr>
          </a:p>
          <a:p>
            <a:endParaRPr lang="en-US" dirty="0"/>
          </a:p>
        </p:txBody>
      </p:sp>
    </p:spTree>
    <p:extLst>
      <p:ext uri="{BB962C8B-B14F-4D97-AF65-F5344CB8AC3E}">
        <p14:creationId xmlns:p14="http://schemas.microsoft.com/office/powerpoint/2010/main" val="123171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7A9A3BB-BBEB-4474-FA78-B817B8AFA131}"/>
              </a:ext>
            </a:extLst>
          </p:cNvPr>
          <p:cNvCxnSpPr>
            <a:cxnSpLocks/>
          </p:cNvCxnSpPr>
          <p:nvPr/>
        </p:nvCxnSpPr>
        <p:spPr>
          <a:xfrm>
            <a:off x="2500952" y="4383143"/>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FCEB16-1B61-D7E0-A705-B47CC93248AD}"/>
              </a:ext>
            </a:extLst>
          </p:cNvPr>
          <p:cNvSpPr txBox="1"/>
          <p:nvPr/>
        </p:nvSpPr>
        <p:spPr>
          <a:xfrm>
            <a:off x="2336391" y="3429000"/>
            <a:ext cx="9048669" cy="769441"/>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Responsibilities/Group Agreements</a:t>
            </a:r>
          </a:p>
        </p:txBody>
      </p:sp>
    </p:spTree>
    <p:extLst>
      <p:ext uri="{BB962C8B-B14F-4D97-AF65-F5344CB8AC3E}">
        <p14:creationId xmlns:p14="http://schemas.microsoft.com/office/powerpoint/2010/main" val="3333506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38474-E035-9A0D-5BEC-5912AAF759C5}"/>
              </a:ext>
            </a:extLst>
          </p:cNvPr>
          <p:cNvCxnSpPr>
            <a:cxnSpLocks/>
          </p:cNvCxnSpPr>
          <p:nvPr/>
        </p:nvCxnSpPr>
        <p:spPr>
          <a:xfrm>
            <a:off x="2486438" y="5181429"/>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D336D3-97E6-E991-6B8C-8F2E757F151F}"/>
              </a:ext>
            </a:extLst>
          </p:cNvPr>
          <p:cNvSpPr txBox="1"/>
          <p:nvPr/>
        </p:nvSpPr>
        <p:spPr>
          <a:xfrm>
            <a:off x="2110154" y="3429000"/>
            <a:ext cx="9682841" cy="769441"/>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Defining Supervision and Its Purpose</a:t>
            </a:r>
          </a:p>
        </p:txBody>
      </p:sp>
    </p:spTree>
    <p:extLst>
      <p:ext uri="{BB962C8B-B14F-4D97-AF65-F5344CB8AC3E}">
        <p14:creationId xmlns:p14="http://schemas.microsoft.com/office/powerpoint/2010/main" val="86096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ck of coins with a plant growing from them&#10;&#10;Description automatically generated with low confidence">
            <a:extLst>
              <a:ext uri="{FF2B5EF4-FFF2-40B4-BE49-F238E27FC236}">
                <a16:creationId xmlns:a16="http://schemas.microsoft.com/office/drawing/2014/main" id="{98C32659-040B-C7CE-5466-CC2A435615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109" y="-1"/>
            <a:ext cx="12273521" cy="6858000"/>
          </a:xfrm>
          <a:prstGeom prst="rect">
            <a:avLst/>
          </a:prstGeom>
        </p:spPr>
      </p:pic>
      <p:sp>
        <p:nvSpPr>
          <p:cNvPr id="5" name="Rectangle 4">
            <a:extLst>
              <a:ext uri="{FF2B5EF4-FFF2-40B4-BE49-F238E27FC236}">
                <a16:creationId xmlns:a16="http://schemas.microsoft.com/office/drawing/2014/main" id="{B0A0121F-9CD0-FCB9-D10A-D1C536D95CDA}"/>
              </a:ext>
            </a:extLst>
          </p:cNvPr>
          <p:cNvSpPr/>
          <p:nvPr/>
        </p:nvSpPr>
        <p:spPr>
          <a:xfrm>
            <a:off x="-36056" y="4390543"/>
            <a:ext cx="12201413" cy="1487409"/>
          </a:xfrm>
          <a:prstGeom prst="rect">
            <a:avLst/>
          </a:prstGeom>
          <a:solidFill>
            <a:srgbClr val="273871">
              <a:alpha val="8063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1C4944-CA48-7323-DB79-126D24570A4F}"/>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t="3330" b="73335"/>
          <a:stretch/>
        </p:blipFill>
        <p:spPr>
          <a:xfrm>
            <a:off x="-36056" y="4414912"/>
            <a:ext cx="12201413" cy="1463040"/>
          </a:xfrm>
          <a:prstGeom prst="rect">
            <a:avLst/>
          </a:prstGeom>
        </p:spPr>
      </p:pic>
      <p:sp>
        <p:nvSpPr>
          <p:cNvPr id="12" name="Freeform 11">
            <a:extLst>
              <a:ext uri="{FF2B5EF4-FFF2-40B4-BE49-F238E27FC236}">
                <a16:creationId xmlns:a16="http://schemas.microsoft.com/office/drawing/2014/main" id="{50A74A6C-188A-E4EC-45DA-8E87E501511B}"/>
              </a:ext>
            </a:extLst>
          </p:cNvPr>
          <p:cNvSpPr/>
          <p:nvPr/>
        </p:nvSpPr>
        <p:spPr>
          <a:xfrm>
            <a:off x="-58056" y="1711568"/>
            <a:ext cx="5188309" cy="3426465"/>
          </a:xfrm>
          <a:custGeom>
            <a:avLst/>
            <a:gdLst>
              <a:gd name="connsiteX0" fmla="*/ 0 w 5760668"/>
              <a:gd name="connsiteY0" fmla="*/ 0 h 3804462"/>
              <a:gd name="connsiteX1" fmla="*/ 3846286 w 5760668"/>
              <a:gd name="connsiteY1" fmla="*/ 0 h 3804462"/>
              <a:gd name="connsiteX2" fmla="*/ 3846286 w 5760668"/>
              <a:gd name="connsiteY2" fmla="*/ 614 h 3804462"/>
              <a:gd name="connsiteX3" fmla="*/ 3858437 w 5760668"/>
              <a:gd name="connsiteY3" fmla="*/ 0 h 3804462"/>
              <a:gd name="connsiteX4" fmla="*/ 5760668 w 5760668"/>
              <a:gd name="connsiteY4" fmla="*/ 1902231 h 3804462"/>
              <a:gd name="connsiteX5" fmla="*/ 3858437 w 5760668"/>
              <a:gd name="connsiteY5" fmla="*/ 3804462 h 3804462"/>
              <a:gd name="connsiteX6" fmla="*/ 3846286 w 5760668"/>
              <a:gd name="connsiteY6" fmla="*/ 3803849 h 3804462"/>
              <a:gd name="connsiteX7" fmla="*/ 3846286 w 5760668"/>
              <a:gd name="connsiteY7" fmla="*/ 3804461 h 3804462"/>
              <a:gd name="connsiteX8" fmla="*/ 0 w 5760668"/>
              <a:gd name="connsiteY8" fmla="*/ 3804461 h 380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668" h="3804462">
                <a:moveTo>
                  <a:pt x="0" y="0"/>
                </a:moveTo>
                <a:lnTo>
                  <a:pt x="3846286" y="0"/>
                </a:lnTo>
                <a:lnTo>
                  <a:pt x="3846286" y="614"/>
                </a:lnTo>
                <a:lnTo>
                  <a:pt x="3858437" y="0"/>
                </a:lnTo>
                <a:cubicBezTo>
                  <a:pt x="4909010" y="0"/>
                  <a:pt x="5760668" y="851658"/>
                  <a:pt x="5760668" y="1902231"/>
                </a:cubicBezTo>
                <a:cubicBezTo>
                  <a:pt x="5760668" y="2952804"/>
                  <a:pt x="4909010" y="3804462"/>
                  <a:pt x="3858437" y="3804462"/>
                </a:cubicBezTo>
                <a:lnTo>
                  <a:pt x="3846286" y="3803849"/>
                </a:lnTo>
                <a:lnTo>
                  <a:pt x="3846286" y="3804461"/>
                </a:lnTo>
                <a:lnTo>
                  <a:pt x="0" y="380446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AF95DF2-77AD-5A91-6EFA-C885002E1817}"/>
              </a:ext>
            </a:extLst>
          </p:cNvPr>
          <p:cNvSpPr txBox="1"/>
          <p:nvPr/>
        </p:nvSpPr>
        <p:spPr>
          <a:xfrm>
            <a:off x="175850" y="3080922"/>
            <a:ext cx="4615950" cy="707886"/>
          </a:xfrm>
          <a:prstGeom prst="rect">
            <a:avLst/>
          </a:prstGeom>
          <a:noFill/>
        </p:spPr>
        <p:txBody>
          <a:bodyPr wrap="square" rtlCol="0">
            <a:spAutoFit/>
          </a:bodyPr>
          <a:lstStyle/>
          <a:p>
            <a:r>
              <a:rPr lang="en-US" sz="4000" dirty="0">
                <a:solidFill>
                  <a:srgbClr val="273871"/>
                </a:solidFill>
                <a:latin typeface="Avenir Regular" panose="020B0503020203020204" pitchFamily="34" charset="-78"/>
                <a:cs typeface="Avenir Regular" panose="020B0503020203020204" pitchFamily="34" charset="-78"/>
              </a:rPr>
              <a:t>Activity/Discussion</a:t>
            </a:r>
          </a:p>
        </p:txBody>
      </p:sp>
      <p:cxnSp>
        <p:nvCxnSpPr>
          <p:cNvPr id="19" name="Straight Connector 18">
            <a:extLst>
              <a:ext uri="{FF2B5EF4-FFF2-40B4-BE49-F238E27FC236}">
                <a16:creationId xmlns:a16="http://schemas.microsoft.com/office/drawing/2014/main" id="{DAA6CD87-A8BE-B5D7-4C9C-C7CF84B65F4E}"/>
              </a:ext>
            </a:extLst>
          </p:cNvPr>
          <p:cNvCxnSpPr>
            <a:cxnSpLocks/>
          </p:cNvCxnSpPr>
          <p:nvPr/>
        </p:nvCxnSpPr>
        <p:spPr>
          <a:xfrm>
            <a:off x="354645" y="4390543"/>
            <a:ext cx="3723869"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64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238474-E035-9A0D-5BEC-5912AAF759C5}"/>
              </a:ext>
            </a:extLst>
          </p:cNvPr>
          <p:cNvCxnSpPr>
            <a:cxnSpLocks/>
          </p:cNvCxnSpPr>
          <p:nvPr/>
        </p:nvCxnSpPr>
        <p:spPr>
          <a:xfrm>
            <a:off x="2486438" y="5181429"/>
            <a:ext cx="9682842" cy="0"/>
          </a:xfrm>
          <a:prstGeom prst="line">
            <a:avLst/>
          </a:prstGeom>
          <a:ln w="50800" cap="rnd">
            <a:solidFill>
              <a:srgbClr val="DCD7D0"/>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7D336D3-97E6-E991-6B8C-8F2E757F151F}"/>
              </a:ext>
            </a:extLst>
          </p:cNvPr>
          <p:cNvSpPr txBox="1"/>
          <p:nvPr/>
        </p:nvSpPr>
        <p:spPr>
          <a:xfrm>
            <a:off x="2110154" y="3637874"/>
            <a:ext cx="9682841" cy="769441"/>
          </a:xfrm>
          <a:prstGeom prst="rect">
            <a:avLst/>
          </a:prstGeom>
          <a:noFill/>
        </p:spPr>
        <p:txBody>
          <a:bodyPr wrap="square" rtlCol="0">
            <a:spAutoFit/>
          </a:bodyPr>
          <a:lstStyle/>
          <a:p>
            <a:r>
              <a:rPr lang="en-US" sz="4400" b="0" i="0" dirty="0">
                <a:solidFill>
                  <a:schemeClr val="bg1"/>
                </a:solidFill>
                <a:latin typeface="Avenir Light" panose="020B0402020203020204" pitchFamily="34" charset="77"/>
              </a:rPr>
              <a:t>What is Peer Support Supervision?</a:t>
            </a:r>
          </a:p>
        </p:txBody>
      </p:sp>
    </p:spTree>
    <p:extLst>
      <p:ext uri="{BB962C8B-B14F-4D97-AF65-F5344CB8AC3E}">
        <p14:creationId xmlns:p14="http://schemas.microsoft.com/office/powerpoint/2010/main" val="4177432889"/>
      </p:ext>
    </p:extLst>
  </p:cSld>
  <p:clrMapOvr>
    <a:masterClrMapping/>
  </p:clrMapOvr>
</p:sld>
</file>

<file path=ppt/theme/theme1.xml><?xml version="1.0" encoding="utf-8"?>
<a:theme xmlns:a="http://schemas.openxmlformats.org/drawingml/2006/main" name="Office Theme">
  <a:themeElements>
    <a:clrScheme name="APS Health and Wellnes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81dea08-0cc9-480d-a9f1-38850402fdfa" xsi:nil="true"/>
    <lcf76f155ced4ddcb4097134ff3c332f xmlns="d1b612a0-42e7-4895-b6e5-f0797c9324a7">
      <Terms xmlns="http://schemas.microsoft.com/office/infopath/2007/PartnerControls"/>
    </lcf76f155ced4ddcb4097134ff3c332f>
    <Description0 xmlns="d1b612a0-42e7-4895-b6e5-f0797c9324a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2EFE1FEEB0894DBE92DD66935F1E92" ma:contentTypeVersion="28" ma:contentTypeDescription="Create a new document." ma:contentTypeScope="" ma:versionID="0c70bb3affdb520386179ef282081403">
  <xsd:schema xmlns:xsd="http://www.w3.org/2001/XMLSchema" xmlns:xs="http://www.w3.org/2001/XMLSchema" xmlns:p="http://schemas.microsoft.com/office/2006/metadata/properties" xmlns:ns2="d1b612a0-42e7-4895-b6e5-f0797c9324a7" xmlns:ns3="581dea08-0cc9-480d-a9f1-38850402fdfa" targetNamespace="http://schemas.microsoft.com/office/2006/metadata/properties" ma:root="true" ma:fieldsID="6133d2e260654f94aa8ef740c20acc03" ns2:_="" ns3:_="">
    <xsd:import namespace="d1b612a0-42e7-4895-b6e5-f0797c9324a7"/>
    <xsd:import namespace="581dea08-0cc9-480d-a9f1-38850402fdfa"/>
    <xsd:element name="properties">
      <xsd:complexType>
        <xsd:sequence>
          <xsd:element name="documentManagement">
            <xsd:complexType>
              <xsd:all>
                <xsd:element ref="ns2:Description0" minOccurs="0"/>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612a0-42e7-4895-b6e5-f0797c9324a7"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Text">
          <xsd:maxLength value="255"/>
        </xsd:restriction>
      </xsd:simpleType>
    </xsd:element>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ServiceAutoTags" ma:index="8" nillable="true" ma:displayName="MediaServiceAutoTags" ma:internalName="MediaServiceAutoTags" ma:readOnly="true">
      <xsd:simpleType>
        <xsd:restriction base="dms:Text"/>
      </xsd:simpleType>
    </xsd:element>
    <xsd:element name="MediaServiceLocation" ma:index="9" nillable="true" ma:displayName="MediaServiceLocation" ma:internalName="MediaServiceLocatio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1dea08-0cc9-480d-a9f1-38850402fd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38d2c2-139a-49a8-9c42-a8f955e87fb9}" ma:internalName="TaxCatchAll" ma:showField="CatchAllData" ma:web="581dea08-0cc9-480d-a9f1-38850402fd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D24454-441B-4BD6-910B-9DB29DF0DE0A}">
  <ds:schemaRefs>
    <ds:schemaRef ds:uri="http://schemas.microsoft.com/sharepoint/v3/contenttype/forms"/>
  </ds:schemaRefs>
</ds:datastoreItem>
</file>

<file path=customXml/itemProps2.xml><?xml version="1.0" encoding="utf-8"?>
<ds:datastoreItem xmlns:ds="http://schemas.openxmlformats.org/officeDocument/2006/customXml" ds:itemID="{58B18E32-2C12-42E3-8542-FD564C3327B8}">
  <ds:schemaRefs>
    <ds:schemaRef ds:uri="http://schemas.microsoft.com/office/2006/metadata/properties"/>
    <ds:schemaRef ds:uri="http://schemas.microsoft.com/office/infopath/2007/PartnerControls"/>
    <ds:schemaRef ds:uri="581dea08-0cc9-480d-a9f1-38850402fdfa"/>
    <ds:schemaRef ds:uri="d1b612a0-42e7-4895-b6e5-f0797c9324a7"/>
  </ds:schemaRefs>
</ds:datastoreItem>
</file>

<file path=customXml/itemProps3.xml><?xml version="1.0" encoding="utf-8"?>
<ds:datastoreItem xmlns:ds="http://schemas.openxmlformats.org/officeDocument/2006/customXml" ds:itemID="{7A38CCC2-270A-4D3B-A495-5970A3BBC9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612a0-42e7-4895-b6e5-f0797c9324a7"/>
    <ds:schemaRef ds:uri="581dea08-0cc9-480d-a9f1-38850402f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1351</TotalTime>
  <Words>290</Words>
  <Application>Microsoft Macintosh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Avenir Heavy</vt:lpstr>
      <vt:lpstr>Calibri</vt:lpstr>
      <vt:lpstr>Avenir Regular</vt:lpstr>
      <vt:lpstr>Wingdings</vt:lpstr>
      <vt:lpstr>Avenir Light</vt:lpstr>
      <vt:lpstr>Avenir Book</vt:lpstr>
      <vt:lpstr>Calibri Light</vt:lpstr>
      <vt:lpstr>Symbol</vt:lpstr>
      <vt:lpstr>Aptos</vt:lpstr>
      <vt:lpstr>Avenir Next LT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associate@paragraphinc.com</dc:creator>
  <cp:lastModifiedBy>Michelle Longmore</cp:lastModifiedBy>
  <cp:revision>210</cp:revision>
  <dcterms:created xsi:type="dcterms:W3CDTF">2022-01-06T20:00:53Z</dcterms:created>
  <dcterms:modified xsi:type="dcterms:W3CDTF">2023-12-01T00:23:02Z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0x010100212EFE1FEEB0894DBE92DD66935F1E92</vt:lpwstr>
  </property>
  <property fmtid="{D5CDD505-2E9C-101B-9397-08002B2CF9AE}" pid="3" name="MediaServiceImageTags">
    <vt:lpwstr/>
  </property>
</Properties>
</file>