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8"/>
  </p:notesMasterIdLst>
  <p:sldIdLst>
    <p:sldId id="310" r:id="rId5"/>
    <p:sldId id="355" r:id="rId6"/>
    <p:sldId id="343" r:id="rId7"/>
    <p:sldId id="344" r:id="rId8"/>
    <p:sldId id="341" r:id="rId9"/>
    <p:sldId id="347" r:id="rId10"/>
    <p:sldId id="345" r:id="rId11"/>
    <p:sldId id="313" r:id="rId12"/>
    <p:sldId id="353" r:id="rId13"/>
    <p:sldId id="348" r:id="rId14"/>
    <p:sldId id="333" r:id="rId15"/>
    <p:sldId id="354" r:id="rId16"/>
    <p:sldId id="352" r:id="rId17"/>
  </p:sldIdLst>
  <p:sldSz cx="12192000" cy="6858000"/>
  <p:notesSz cx="6858000" cy="9144000"/>
  <p:embeddedFontLst>
    <p:embeddedFont>
      <p:font typeface="Aptos" panose="020B0004020202020204" pitchFamily="34" charset="0"/>
      <p:regular r:id="rId19"/>
      <p:bold r:id="rId20"/>
      <p:italic r:id="rId21"/>
      <p:boldItalic r:id="rId22"/>
    </p:embeddedFont>
    <p:embeddedFont>
      <p:font typeface="Avenir Book" panose="02000503020000020003" pitchFamily="2" charset="0"/>
      <p:regular r:id="rId23"/>
      <p:italic r:id="rId24"/>
    </p:embeddedFont>
    <p:embeddedFont>
      <p:font typeface="Avenir Light" panose="020B0402020203020204" pitchFamily="34" charset="77"/>
      <p:regular r:id="rId25"/>
      <p:italic r:id="rId26"/>
    </p:embeddedFont>
    <p:embeddedFont>
      <p:font typeface="Avenir Next LT Pro" panose="020B0504020202020204" pitchFamily="34" charset="77"/>
      <p:regular r:id="rId27"/>
      <p:bold r:id="rId28"/>
      <p:italic r:id="rId29"/>
      <p:boldItalic r:id="rId30"/>
    </p:embeddedFont>
    <p:embeddedFont>
      <p:font typeface="Avenir Regular" panose="020B0503020203020204" pitchFamily="34" charset="-78"/>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F4C"/>
    <a:srgbClr val="273871"/>
    <a:srgbClr val="9A262A"/>
    <a:srgbClr val="DCD7D0"/>
    <a:srgbClr val="EFEBE1"/>
    <a:srgbClr val="ECB32A"/>
    <a:srgbClr val="2A3870"/>
    <a:srgbClr val="9A9478"/>
    <a:srgbClr val="585056"/>
    <a:srgbClr val="C1D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57"/>
    <p:restoredTop sz="96327"/>
  </p:normalViewPr>
  <p:slideViewPr>
    <p:cSldViewPr snapToGrid="0" snapToObjects="1">
      <p:cViewPr varScale="1">
        <p:scale>
          <a:sx n="123" d="100"/>
          <a:sy n="123" d="100"/>
        </p:scale>
        <p:origin x="2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Longmore" userId="f80b82c90b9c9de8" providerId="LiveId" clId="{FF799483-5714-4DDF-8B5B-F89ECE7FBF65}"/>
    <pc:docChg chg="modSld">
      <pc:chgData name="Michelle Longmore" userId="f80b82c90b9c9de8" providerId="LiveId" clId="{FF799483-5714-4DDF-8B5B-F89ECE7FBF65}" dt="2023-11-20T19:47:03.083" v="2" actId="2711"/>
      <pc:docMkLst>
        <pc:docMk/>
      </pc:docMkLst>
      <pc:sldChg chg="modSp mod">
        <pc:chgData name="Michelle Longmore" userId="f80b82c90b9c9de8" providerId="LiveId" clId="{FF799483-5714-4DDF-8B5B-F89ECE7FBF65}" dt="2023-11-20T19:46:34.013" v="0" actId="2711"/>
        <pc:sldMkLst>
          <pc:docMk/>
          <pc:sldMk cId="1557527740" sldId="310"/>
        </pc:sldMkLst>
        <pc:spChg chg="mod">
          <ac:chgData name="Michelle Longmore" userId="f80b82c90b9c9de8" providerId="LiveId" clId="{FF799483-5714-4DDF-8B5B-F89ECE7FBF65}" dt="2023-11-20T19:46:34.013" v="0" actId="2711"/>
          <ac:spMkLst>
            <pc:docMk/>
            <pc:sldMk cId="1557527740" sldId="310"/>
            <ac:spMk id="6" creationId="{4B70DD5E-E8C6-99AA-DB53-F5196C5DF247}"/>
          </ac:spMkLst>
        </pc:spChg>
      </pc:sldChg>
      <pc:sldChg chg="modSp mod">
        <pc:chgData name="Michelle Longmore" userId="f80b82c90b9c9de8" providerId="LiveId" clId="{FF799483-5714-4DDF-8B5B-F89ECE7FBF65}" dt="2023-11-20T19:46:54.244" v="1" actId="2711"/>
        <pc:sldMkLst>
          <pc:docMk/>
          <pc:sldMk cId="2839978843" sldId="343"/>
        </pc:sldMkLst>
        <pc:spChg chg="mod">
          <ac:chgData name="Michelle Longmore" userId="f80b82c90b9c9de8" providerId="LiveId" clId="{FF799483-5714-4DDF-8B5B-F89ECE7FBF65}" dt="2023-11-20T19:46:54.244" v="1" actId="2711"/>
          <ac:spMkLst>
            <pc:docMk/>
            <pc:sldMk cId="2839978843" sldId="343"/>
            <ac:spMk id="7" creationId="{1E34E7AF-22B6-2D76-828E-FF405FC98B67}"/>
          </ac:spMkLst>
        </pc:spChg>
      </pc:sldChg>
      <pc:sldChg chg="modSp mod">
        <pc:chgData name="Michelle Longmore" userId="f80b82c90b9c9de8" providerId="LiveId" clId="{FF799483-5714-4DDF-8B5B-F89ECE7FBF65}" dt="2023-11-20T19:47:03.083" v="2" actId="2711"/>
        <pc:sldMkLst>
          <pc:docMk/>
          <pc:sldMk cId="1231717793" sldId="344"/>
        </pc:sldMkLst>
        <pc:spChg chg="mod">
          <ac:chgData name="Michelle Longmore" userId="f80b82c90b9c9de8" providerId="LiveId" clId="{FF799483-5714-4DDF-8B5B-F89ECE7FBF65}" dt="2023-11-20T19:47:03.083" v="2" actId="2711"/>
          <ac:spMkLst>
            <pc:docMk/>
            <pc:sldMk cId="1231717793" sldId="344"/>
            <ac:spMk id="4" creationId="{8B7E6278-16A7-5E79-633B-11D2E32FB1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8CF19-FDFC-644C-A2E0-DEE00D7A5C3A}" type="datetimeFigureOut">
              <a:rPr lang="en-US" smtClean="0"/>
              <a:t>11/30/23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8F329-A498-234F-8AB8-351832AEC979}" type="slidenum">
              <a:rPr lang="en-US" smtClean="0"/>
              <a:t>‹#›</a:t>
            </a:fld>
            <a:endParaRPr lang="en-US"/>
          </a:p>
        </p:txBody>
      </p:sp>
    </p:spTree>
    <p:extLst>
      <p:ext uri="{BB962C8B-B14F-4D97-AF65-F5344CB8AC3E}">
        <p14:creationId xmlns:p14="http://schemas.microsoft.com/office/powerpoint/2010/main" val="335048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5B3E9C0-62AE-4F41-5778-A507C5BE62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58" t="74230" b="-1414"/>
          <a:stretch/>
        </p:blipFill>
        <p:spPr>
          <a:xfrm>
            <a:off x="0" y="5215949"/>
            <a:ext cx="12175588" cy="1740025"/>
          </a:xfrm>
          <a:prstGeom prst="rect">
            <a:avLst/>
          </a:prstGeom>
        </p:spPr>
      </p:pic>
      <p:pic>
        <p:nvPicPr>
          <p:cNvPr id="4" name="Picture 3">
            <a:extLst>
              <a:ext uri="{FF2B5EF4-FFF2-40B4-BE49-F238E27FC236}">
                <a16:creationId xmlns:a16="http://schemas.microsoft.com/office/drawing/2014/main" id="{53DBC55E-1AC8-53AF-92BE-8756DC539814}"/>
              </a:ext>
            </a:extLst>
          </p:cNvPr>
          <p:cNvPicPr>
            <a:picLocks noChangeAspect="1"/>
          </p:cNvPicPr>
          <p:nvPr userDrawn="1"/>
        </p:nvPicPr>
        <p:blipFill>
          <a:blip r:embed="rId3"/>
          <a:stretch>
            <a:fillRect/>
          </a:stretch>
        </p:blipFill>
        <p:spPr>
          <a:xfrm>
            <a:off x="8630787" y="403748"/>
            <a:ext cx="2773811" cy="1188776"/>
          </a:xfrm>
          <a:prstGeom prst="rect">
            <a:avLst/>
          </a:prstGeom>
        </p:spPr>
      </p:pic>
    </p:spTree>
    <p:extLst>
      <p:ext uri="{BB962C8B-B14F-4D97-AF65-F5344CB8AC3E}">
        <p14:creationId xmlns:p14="http://schemas.microsoft.com/office/powerpoint/2010/main" val="88319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59DB27-2227-364A-9630-9A279C9FD7AA}"/>
              </a:ext>
            </a:extLst>
          </p:cNvPr>
          <p:cNvSpPr>
            <a:spLocks noGrp="1"/>
          </p:cNvSpPr>
          <p:nvPr>
            <p:ph type="subTitle" idx="1"/>
          </p:nvPr>
        </p:nvSpPr>
        <p:spPr>
          <a:xfrm>
            <a:off x="882868" y="2836066"/>
            <a:ext cx="9144000" cy="1655762"/>
          </a:xfrm>
        </p:spPr>
        <p:txBody>
          <a:bodyPr/>
          <a:lstStyle>
            <a:lvl1pPr marL="0" indent="0" algn="l">
              <a:buNone/>
              <a:defRPr sz="2400" b="0" i="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CBF21828-A594-EAF9-AB97-F26F3E9F4D44}"/>
              </a:ext>
            </a:extLst>
          </p:cNvPr>
          <p:cNvSpPr/>
          <p:nvPr userDrawn="1"/>
        </p:nvSpPr>
        <p:spPr>
          <a:xfrm>
            <a:off x="-1" y="-12048"/>
            <a:ext cx="12192000" cy="134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3098E624-FB66-8043-F083-2F9F032273DE}"/>
              </a:ext>
            </a:extLst>
          </p:cNvPr>
          <p:cNvSpPr/>
          <p:nvPr userDrawn="1"/>
        </p:nvSpPr>
        <p:spPr>
          <a:xfrm>
            <a:off x="707836" y="5996539"/>
            <a:ext cx="10649946" cy="461578"/>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AB3274-A6B6-2C49-BDBD-12A5AE4A1A51}"/>
              </a:ext>
            </a:extLst>
          </p:cNvPr>
          <p:cNvSpPr>
            <a:spLocks noGrp="1"/>
          </p:cNvSpPr>
          <p:nvPr>
            <p:ph type="ctrTitle"/>
          </p:nvPr>
        </p:nvSpPr>
        <p:spPr>
          <a:xfrm>
            <a:off x="882868" y="1024333"/>
            <a:ext cx="9144000" cy="1151733"/>
          </a:xfrm>
        </p:spPr>
        <p:txBody>
          <a:bodyPr lIns="0" tIns="0" rIns="0" bIns="0" anchor="t">
            <a:normAutofit/>
          </a:bodyPr>
          <a:lstStyle>
            <a:lvl1pPr algn="l">
              <a:defRPr sz="4500" b="0" i="0">
                <a:latin typeface="Avenir Light" panose="020B0402020203020204" pitchFamily="34" charset="77"/>
              </a:defRPr>
            </a:lvl1pPr>
          </a:lstStyle>
          <a:p>
            <a:r>
              <a:rPr lang="en-US" dirty="0"/>
              <a:t>Click to edit Master title style</a:t>
            </a:r>
          </a:p>
        </p:txBody>
      </p:sp>
      <p:sp>
        <p:nvSpPr>
          <p:cNvPr id="21" name="TextBox 20">
            <a:extLst>
              <a:ext uri="{FF2B5EF4-FFF2-40B4-BE49-F238E27FC236}">
                <a16:creationId xmlns:a16="http://schemas.microsoft.com/office/drawing/2014/main" id="{981603A6-4D19-0092-F97A-A4AF702E2098}"/>
              </a:ext>
            </a:extLst>
          </p:cNvPr>
          <p:cNvSpPr txBox="1"/>
          <p:nvPr userDrawn="1"/>
        </p:nvSpPr>
        <p:spPr>
          <a:xfrm>
            <a:off x="806829" y="6068255"/>
            <a:ext cx="898696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effectLst/>
                <a:latin typeface="Avenir Regular" panose="020B0503020203020204" pitchFamily="34" charset="-78"/>
                <a:ea typeface="Times New Roman" panose="02020603050405020304" pitchFamily="18" charset="0"/>
                <a:cs typeface="Avenir Regular" panose="020B0503020203020204" pitchFamily="34" charset="-78"/>
              </a:rPr>
              <a:t>Supervising Peer Specialists Specialization Track •  Session 2</a:t>
            </a:r>
            <a:endParaRPr lang="en-US" sz="1600" dirty="0">
              <a:effectLst/>
              <a:latin typeface="Avenir Regular" panose="020B0503020203020204" pitchFamily="34" charset="-78"/>
              <a:ea typeface="Times New Roman" panose="02020603050405020304" pitchFamily="18" charset="0"/>
              <a:cs typeface="Avenir Regular" panose="020B0503020203020204" pitchFamily="34" charset="-78"/>
            </a:endParaRPr>
          </a:p>
          <a:p>
            <a:endParaRPr lang="en-US" dirty="0"/>
          </a:p>
        </p:txBody>
      </p:sp>
    </p:spTree>
    <p:extLst>
      <p:ext uri="{BB962C8B-B14F-4D97-AF65-F5344CB8AC3E}">
        <p14:creationId xmlns:p14="http://schemas.microsoft.com/office/powerpoint/2010/main" val="378355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D09C7-2668-70FD-096E-E10777B73DC6}"/>
              </a:ext>
            </a:extLst>
          </p:cNvPr>
          <p:cNvSpPr/>
          <p:nvPr userDrawn="1"/>
        </p:nvSpPr>
        <p:spPr>
          <a:xfrm>
            <a:off x="8206" y="1938479"/>
            <a:ext cx="12175588" cy="4931229"/>
          </a:xfrm>
          <a:prstGeom prst="rect">
            <a:avLst/>
          </a:pr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D157D48E-6392-190A-1B80-180025A85D34}"/>
              </a:ext>
            </a:extLst>
          </p:cNvPr>
          <p:cNvSpPr/>
          <p:nvPr userDrawn="1"/>
        </p:nvSpPr>
        <p:spPr>
          <a:xfrm>
            <a:off x="-5655714" y="3125025"/>
            <a:ext cx="7623349" cy="1465384"/>
          </a:xfrm>
          <a:custGeom>
            <a:avLst/>
            <a:gdLst>
              <a:gd name="connsiteX0" fmla="*/ 0 w 7623349"/>
              <a:gd name="connsiteY0" fmla="*/ 0 h 1465384"/>
              <a:gd name="connsiteX1" fmla="*/ 6890657 w 7623349"/>
              <a:gd name="connsiteY1" fmla="*/ 0 h 1465384"/>
              <a:gd name="connsiteX2" fmla="*/ 7623349 w 7623349"/>
              <a:gd name="connsiteY2" fmla="*/ 732692 h 1465384"/>
              <a:gd name="connsiteX3" fmla="*/ 6890657 w 7623349"/>
              <a:gd name="connsiteY3" fmla="*/ 1465384 h 1465384"/>
              <a:gd name="connsiteX4" fmla="*/ 6890637 w 7623349"/>
              <a:gd name="connsiteY4" fmla="*/ 1465383 h 1465384"/>
              <a:gd name="connsiteX5" fmla="*/ 0 w 7623349"/>
              <a:gd name="connsiteY5" fmla="*/ 1465383 h 14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3349" h="1465384">
                <a:moveTo>
                  <a:pt x="0" y="0"/>
                </a:moveTo>
                <a:lnTo>
                  <a:pt x="6890657" y="0"/>
                </a:lnTo>
                <a:cubicBezTo>
                  <a:pt x="7295312" y="0"/>
                  <a:pt x="7623349" y="328037"/>
                  <a:pt x="7623349" y="732692"/>
                </a:cubicBezTo>
                <a:cubicBezTo>
                  <a:pt x="7623349" y="1137347"/>
                  <a:pt x="7295312" y="1465384"/>
                  <a:pt x="6890657" y="1465384"/>
                </a:cubicBezTo>
                <a:lnTo>
                  <a:pt x="6890637" y="1465383"/>
                </a:lnTo>
                <a:lnTo>
                  <a:pt x="0" y="1465383"/>
                </a:lnTo>
                <a:close/>
              </a:path>
            </a:pathLst>
          </a:custGeom>
          <a:solidFill>
            <a:srgbClr val="DCD7D0">
              <a:alpha val="9015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3C335EDA-E688-DE6A-3D39-343F26566405}"/>
              </a:ext>
            </a:extLst>
          </p:cNvPr>
          <p:cNvPicPr>
            <a:picLocks noChangeAspect="1"/>
          </p:cNvPicPr>
          <p:nvPr userDrawn="1"/>
        </p:nvPicPr>
        <p:blipFill>
          <a:blip r:embed="rId2">
            <a:alphaModFix amt="21000"/>
          </a:blip>
          <a:stretch>
            <a:fillRect/>
          </a:stretch>
        </p:blipFill>
        <p:spPr>
          <a:xfrm>
            <a:off x="8206" y="1938479"/>
            <a:ext cx="12192000" cy="6265333"/>
          </a:xfrm>
          <a:prstGeom prst="rect">
            <a:avLst/>
          </a:prstGeom>
        </p:spPr>
      </p:pic>
      <p:pic>
        <p:nvPicPr>
          <p:cNvPr id="5" name="Graphic 4" descr="Caret Right with solid fill">
            <a:extLst>
              <a:ext uri="{FF2B5EF4-FFF2-40B4-BE49-F238E27FC236}">
                <a16:creationId xmlns:a16="http://schemas.microsoft.com/office/drawing/2014/main" id="{75FA7DC4-7A1E-B593-5C6D-81C92DC1D7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5041" y="3192317"/>
            <a:ext cx="1330800" cy="1330800"/>
          </a:xfrm>
          <a:prstGeom prst="rect">
            <a:avLst/>
          </a:prstGeom>
        </p:spPr>
      </p:pic>
      <p:pic>
        <p:nvPicPr>
          <p:cNvPr id="6" name="Picture 5">
            <a:extLst>
              <a:ext uri="{FF2B5EF4-FFF2-40B4-BE49-F238E27FC236}">
                <a16:creationId xmlns:a16="http://schemas.microsoft.com/office/drawing/2014/main" id="{474D7E4E-C799-D153-E2E4-985FC397AD98}"/>
              </a:ext>
            </a:extLst>
          </p:cNvPr>
          <p:cNvPicPr>
            <a:picLocks noChangeAspect="1"/>
          </p:cNvPicPr>
          <p:nvPr userDrawn="1"/>
        </p:nvPicPr>
        <p:blipFill>
          <a:blip r:embed="rId5"/>
          <a:stretch>
            <a:fillRect/>
          </a:stretch>
        </p:blipFill>
        <p:spPr>
          <a:xfrm>
            <a:off x="9078684" y="403748"/>
            <a:ext cx="2325914" cy="996820"/>
          </a:xfrm>
          <a:prstGeom prst="rect">
            <a:avLst/>
          </a:prstGeom>
        </p:spPr>
      </p:pic>
    </p:spTree>
    <p:extLst>
      <p:ext uri="{BB962C8B-B14F-4D97-AF65-F5344CB8AC3E}">
        <p14:creationId xmlns:p14="http://schemas.microsoft.com/office/powerpoint/2010/main" val="19651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75F66-15F0-3628-9FF8-505221115500}"/>
              </a:ext>
            </a:extLst>
          </p:cNvPr>
          <p:cNvSpPr txBox="1"/>
          <p:nvPr userDrawn="1"/>
        </p:nvSpPr>
        <p:spPr>
          <a:xfrm>
            <a:off x="806829" y="6068255"/>
            <a:ext cx="898696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73871"/>
                </a:solidFill>
                <a:effectLst/>
                <a:latin typeface="Avenir Regular" panose="020B0503020203020204" pitchFamily="34" charset="-78"/>
                <a:ea typeface="Times New Roman" panose="02020603050405020304" pitchFamily="18" charset="0"/>
                <a:cs typeface="Avenir Regular" panose="020B0503020203020204" pitchFamily="34" charset="-78"/>
              </a:rPr>
              <a:t>Supervising Peer Specialists Specialization Track </a:t>
            </a:r>
            <a:r>
              <a:rPr lang="en-US" sz="1600" dirty="0">
                <a:solidFill>
                  <a:srgbClr val="D53F4C"/>
                </a:solidFill>
                <a:effectLst/>
                <a:latin typeface="Avenir Regular" panose="020B0503020203020204" pitchFamily="34" charset="-78"/>
                <a:ea typeface="Times New Roman" panose="02020603050405020304" pitchFamily="18" charset="0"/>
                <a:cs typeface="Avenir Regular" panose="020B0503020203020204" pitchFamily="34" charset="-78"/>
              </a:rPr>
              <a:t>•</a:t>
            </a:r>
            <a:r>
              <a:rPr lang="en-US" sz="1600" dirty="0">
                <a:solidFill>
                  <a:srgbClr val="C00000"/>
                </a:solidFill>
                <a:effectLst/>
                <a:latin typeface="Avenir Regular" panose="020B0503020203020204" pitchFamily="34" charset="-78"/>
                <a:ea typeface="Times New Roman" panose="02020603050405020304" pitchFamily="18" charset="0"/>
                <a:cs typeface="Avenir Regular" panose="020B0503020203020204" pitchFamily="34" charset="-78"/>
              </a:rPr>
              <a:t>  </a:t>
            </a:r>
            <a:r>
              <a:rPr lang="en-US" sz="1600" dirty="0">
                <a:solidFill>
                  <a:srgbClr val="273871"/>
                </a:solidFill>
                <a:effectLst/>
                <a:latin typeface="Avenir Regular" panose="020B0503020203020204" pitchFamily="34" charset="-78"/>
                <a:ea typeface="Times New Roman" panose="02020603050405020304" pitchFamily="18" charset="0"/>
                <a:cs typeface="Avenir Regular" panose="020B0503020203020204" pitchFamily="34" charset="-78"/>
              </a:rPr>
              <a:t>Session 2</a:t>
            </a:r>
          </a:p>
          <a:p>
            <a:endParaRPr lang="en-US" dirty="0">
              <a:solidFill>
                <a:srgbClr val="C00000"/>
              </a:solidFill>
            </a:endParaRPr>
          </a:p>
        </p:txBody>
      </p:sp>
      <p:cxnSp>
        <p:nvCxnSpPr>
          <p:cNvPr id="3" name="Straight Connector 2">
            <a:extLst>
              <a:ext uri="{FF2B5EF4-FFF2-40B4-BE49-F238E27FC236}">
                <a16:creationId xmlns:a16="http://schemas.microsoft.com/office/drawing/2014/main" id="{A86342F5-7EEC-9740-CD00-21D0F4C81A36}"/>
              </a:ext>
            </a:extLst>
          </p:cNvPr>
          <p:cNvCxnSpPr>
            <a:cxnSpLocks/>
          </p:cNvCxnSpPr>
          <p:nvPr userDrawn="1"/>
        </p:nvCxnSpPr>
        <p:spPr>
          <a:xfrm>
            <a:off x="6497782" y="6232919"/>
            <a:ext cx="5694218"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09468AD-DA3F-52DF-969B-654D58486C99}"/>
              </a:ext>
            </a:extLst>
          </p:cNvPr>
          <p:cNvPicPr>
            <a:picLocks noChangeAspect="1"/>
          </p:cNvPicPr>
          <p:nvPr userDrawn="1"/>
        </p:nvPicPr>
        <p:blipFill rotWithShape="1">
          <a:blip r:embed="rId2" cstate="screen">
            <a:alphaModFix amt="72000"/>
            <a:extLst>
              <a:ext uri="{28A0092B-C50C-407E-A947-70E740481C1C}">
                <a14:useLocalDpi xmlns:a14="http://schemas.microsoft.com/office/drawing/2010/main"/>
              </a:ext>
            </a:extLst>
          </a:blip>
          <a:srcRect l="1" t="48193" r="-3891" b="32090"/>
          <a:stretch/>
        </p:blipFill>
        <p:spPr>
          <a:xfrm>
            <a:off x="0" y="1314991"/>
            <a:ext cx="12316097" cy="1280160"/>
          </a:xfrm>
          <a:prstGeom prst="rect">
            <a:avLst/>
          </a:prstGeom>
        </p:spPr>
      </p:pic>
    </p:spTree>
    <p:extLst>
      <p:ext uri="{BB962C8B-B14F-4D97-AF65-F5344CB8AC3E}">
        <p14:creationId xmlns:p14="http://schemas.microsoft.com/office/powerpoint/2010/main" val="2009610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583F3-E85C-6345-BEE6-224858D49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107390-B680-2B49-8AA0-905C21F6F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2083790"/>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9" r:id="rId3"/>
    <p:sldLayoutId id="2147483665" r:id="rId4"/>
  </p:sldLayoutIdLst>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Clr>
          <a:srgbClr val="D53F4C"/>
        </a:buClr>
        <a:buFont typeface="Wingdings" pitchFamily="2" charset="2"/>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Clr>
          <a:srgbClr val="D53F4C"/>
        </a:buClr>
        <a:buFont typeface="Wingdings" pitchFamily="2" charset="2"/>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Clr>
          <a:srgbClr val="D53F4C"/>
        </a:buClr>
        <a:buFont typeface="Wingdings" pitchFamily="2" charset="2"/>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Clr>
          <a:srgbClr val="D53F4C"/>
        </a:buClr>
        <a:buFont typeface="Wingdings" pitchFamily="2" charset="2"/>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Clr>
          <a:srgbClr val="D53F4C"/>
        </a:buClr>
        <a:buFont typeface="Wingdings" pitchFamily="2" charset="2"/>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men sitting at a table looking at a computer&#10;&#10;Description automatically generated">
            <a:extLst>
              <a:ext uri="{FF2B5EF4-FFF2-40B4-BE49-F238E27FC236}">
                <a16:creationId xmlns:a16="http://schemas.microsoft.com/office/drawing/2014/main" id="{89390ACB-C82F-C9ED-C4BE-4D38AB7A2E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16243" y="1787048"/>
            <a:ext cx="8565272" cy="3728999"/>
          </a:xfrm>
          <a:prstGeom prst="rect">
            <a:avLst/>
          </a:prstGeom>
        </p:spPr>
      </p:pic>
      <p:sp>
        <p:nvSpPr>
          <p:cNvPr id="5" name="Freeform 4">
            <a:extLst>
              <a:ext uri="{FF2B5EF4-FFF2-40B4-BE49-F238E27FC236}">
                <a16:creationId xmlns:a16="http://schemas.microsoft.com/office/drawing/2014/main" id="{9A72D59D-4F9E-909D-D189-AFE5B97D4808}"/>
              </a:ext>
            </a:extLst>
          </p:cNvPr>
          <p:cNvSpPr/>
          <p:nvPr/>
        </p:nvSpPr>
        <p:spPr>
          <a:xfrm>
            <a:off x="0" y="4611024"/>
            <a:ext cx="7623349" cy="1465384"/>
          </a:xfrm>
          <a:custGeom>
            <a:avLst/>
            <a:gdLst>
              <a:gd name="connsiteX0" fmla="*/ 0 w 7623349"/>
              <a:gd name="connsiteY0" fmla="*/ 0 h 1465384"/>
              <a:gd name="connsiteX1" fmla="*/ 6890657 w 7623349"/>
              <a:gd name="connsiteY1" fmla="*/ 0 h 1465384"/>
              <a:gd name="connsiteX2" fmla="*/ 7623349 w 7623349"/>
              <a:gd name="connsiteY2" fmla="*/ 732692 h 1465384"/>
              <a:gd name="connsiteX3" fmla="*/ 6890657 w 7623349"/>
              <a:gd name="connsiteY3" fmla="*/ 1465384 h 1465384"/>
              <a:gd name="connsiteX4" fmla="*/ 6890637 w 7623349"/>
              <a:gd name="connsiteY4" fmla="*/ 1465383 h 1465384"/>
              <a:gd name="connsiteX5" fmla="*/ 0 w 7623349"/>
              <a:gd name="connsiteY5" fmla="*/ 1465383 h 14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3349" h="1465384">
                <a:moveTo>
                  <a:pt x="0" y="0"/>
                </a:moveTo>
                <a:lnTo>
                  <a:pt x="6890657" y="0"/>
                </a:lnTo>
                <a:cubicBezTo>
                  <a:pt x="7295312" y="0"/>
                  <a:pt x="7623349" y="328037"/>
                  <a:pt x="7623349" y="732692"/>
                </a:cubicBezTo>
                <a:cubicBezTo>
                  <a:pt x="7623349" y="1137347"/>
                  <a:pt x="7295312" y="1465384"/>
                  <a:pt x="6890657" y="1465384"/>
                </a:cubicBezTo>
                <a:lnTo>
                  <a:pt x="6890637" y="1465383"/>
                </a:lnTo>
                <a:lnTo>
                  <a:pt x="0" y="1465383"/>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E6D7D754-C64B-CF14-7583-C539B5465AAD}"/>
              </a:ext>
            </a:extLst>
          </p:cNvPr>
          <p:cNvSpPr txBox="1"/>
          <p:nvPr/>
        </p:nvSpPr>
        <p:spPr>
          <a:xfrm>
            <a:off x="342515" y="4691413"/>
            <a:ext cx="7792304" cy="1384995"/>
          </a:xfrm>
          <a:prstGeom prst="rect">
            <a:avLst/>
          </a:prstGeom>
          <a:noFill/>
        </p:spPr>
        <p:txBody>
          <a:bodyPr wrap="square" rtlCol="0">
            <a:spAutoFit/>
          </a:bodyPr>
          <a:lstStyle/>
          <a:p>
            <a:pPr algn="l"/>
            <a:r>
              <a:rPr lang="en-US" sz="2800" b="0" i="0" dirty="0">
                <a:solidFill>
                  <a:schemeClr val="bg1"/>
                </a:solidFill>
                <a:effectLst/>
                <a:latin typeface="Avenir Book" panose="02000503020000020003" pitchFamily="2" charset="0"/>
              </a:rPr>
              <a:t>How is Supervision Performed? </a:t>
            </a:r>
            <a:br>
              <a:rPr lang="en-US" sz="2800" b="0" i="0" dirty="0">
                <a:solidFill>
                  <a:schemeClr val="bg1"/>
                </a:solidFill>
                <a:effectLst/>
                <a:latin typeface="Avenir Book" panose="02000503020000020003" pitchFamily="2" charset="0"/>
              </a:rPr>
            </a:br>
            <a:r>
              <a:rPr lang="en-US" sz="2800" b="0" i="0" dirty="0">
                <a:solidFill>
                  <a:schemeClr val="bg1"/>
                </a:solidFill>
                <a:effectLst/>
                <a:latin typeface="Avenir Book" panose="02000503020000020003" pitchFamily="2" charset="0"/>
              </a:rPr>
              <a:t>Understanding and Applying Five Critical Functions</a:t>
            </a:r>
          </a:p>
        </p:txBody>
      </p:sp>
      <p:sp>
        <p:nvSpPr>
          <p:cNvPr id="6" name="TextBox 5">
            <a:extLst>
              <a:ext uri="{FF2B5EF4-FFF2-40B4-BE49-F238E27FC236}">
                <a16:creationId xmlns:a16="http://schemas.microsoft.com/office/drawing/2014/main" id="{4B70DD5E-E8C6-99AA-DB53-F5196C5DF247}"/>
              </a:ext>
            </a:extLst>
          </p:cNvPr>
          <p:cNvSpPr txBox="1"/>
          <p:nvPr/>
        </p:nvSpPr>
        <p:spPr>
          <a:xfrm>
            <a:off x="423893" y="3948553"/>
            <a:ext cx="2145135" cy="276999"/>
          </a:xfrm>
          <a:prstGeom prst="rect">
            <a:avLst/>
          </a:prstGeom>
          <a:noFill/>
        </p:spPr>
        <p:txBody>
          <a:bodyPr wrap="square" lIns="0" tIns="0" rIns="0" bIns="0" rtlCol="0">
            <a:spAutoFit/>
          </a:bodyPr>
          <a:lstStyle/>
          <a:p>
            <a:r>
              <a:rPr lang="en-US" spc="100" baseline="0" dirty="0">
                <a:latin typeface="Avenir Next LT Pro" panose="020B0504020202020204" pitchFamily="34" charset="0"/>
              </a:rPr>
              <a:t>SESSION 2</a:t>
            </a:r>
          </a:p>
        </p:txBody>
      </p:sp>
      <p:cxnSp>
        <p:nvCxnSpPr>
          <p:cNvPr id="7" name="Straight Connector 6">
            <a:extLst>
              <a:ext uri="{FF2B5EF4-FFF2-40B4-BE49-F238E27FC236}">
                <a16:creationId xmlns:a16="http://schemas.microsoft.com/office/drawing/2014/main" id="{2A895ED7-F031-0533-5901-EC413F92C60A}"/>
              </a:ext>
            </a:extLst>
          </p:cNvPr>
          <p:cNvCxnSpPr>
            <a:cxnSpLocks/>
          </p:cNvCxnSpPr>
          <p:nvPr/>
        </p:nvCxnSpPr>
        <p:spPr>
          <a:xfrm>
            <a:off x="423894" y="4342510"/>
            <a:ext cx="1380879" cy="0"/>
          </a:xfrm>
          <a:prstGeom prst="line">
            <a:avLst/>
          </a:prstGeom>
          <a:ln w="381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52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38474-E035-9A0D-5BEC-5912AAF759C5}"/>
              </a:ext>
            </a:extLst>
          </p:cNvPr>
          <p:cNvCxnSpPr>
            <a:cxnSpLocks/>
          </p:cNvCxnSpPr>
          <p:nvPr/>
        </p:nvCxnSpPr>
        <p:spPr>
          <a:xfrm>
            <a:off x="2486438" y="5181429"/>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D336D3-97E6-E991-6B8C-8F2E757F151F}"/>
              </a:ext>
            </a:extLst>
          </p:cNvPr>
          <p:cNvSpPr txBox="1"/>
          <p:nvPr/>
        </p:nvSpPr>
        <p:spPr>
          <a:xfrm>
            <a:off x="2110154" y="3637874"/>
            <a:ext cx="9682841" cy="769441"/>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Core Competencies</a:t>
            </a:r>
          </a:p>
        </p:txBody>
      </p:sp>
    </p:spTree>
    <p:extLst>
      <p:ext uri="{BB962C8B-B14F-4D97-AF65-F5344CB8AC3E}">
        <p14:creationId xmlns:p14="http://schemas.microsoft.com/office/powerpoint/2010/main" val="417743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9A35A344-C182-B16B-62E8-156E96B5FF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9326" y="1060746"/>
            <a:ext cx="3315169" cy="4677254"/>
          </a:xfrm>
          <a:prstGeom prst="rect">
            <a:avLst/>
          </a:prstGeom>
        </p:spPr>
      </p:pic>
      <p:sp>
        <p:nvSpPr>
          <p:cNvPr id="3" name="TextBox 2">
            <a:extLst>
              <a:ext uri="{FF2B5EF4-FFF2-40B4-BE49-F238E27FC236}">
                <a16:creationId xmlns:a16="http://schemas.microsoft.com/office/drawing/2014/main" id="{C9233E1D-633F-1F72-D080-789A1C3C694D}"/>
              </a:ext>
            </a:extLst>
          </p:cNvPr>
          <p:cNvSpPr txBox="1"/>
          <p:nvPr/>
        </p:nvSpPr>
        <p:spPr>
          <a:xfrm>
            <a:off x="4352755" y="3630217"/>
            <a:ext cx="7128500" cy="677108"/>
          </a:xfrm>
          <a:prstGeom prst="rect">
            <a:avLst/>
          </a:prstGeom>
          <a:noFill/>
        </p:spPr>
        <p:txBody>
          <a:bodyPr wrap="square" rtlCol="0">
            <a:spAutoFit/>
          </a:bodyPr>
          <a:lstStyle/>
          <a:p>
            <a:pPr marL="457200" indent="-457200">
              <a:buClr>
                <a:schemeClr val="bg1"/>
              </a:buClr>
              <a:buAutoNum type="arabicPeriod"/>
            </a:pPr>
            <a:r>
              <a:rPr lang="en-US" sz="3800" dirty="0">
                <a:solidFill>
                  <a:schemeClr val="bg2">
                    <a:lumMod val="25000"/>
                  </a:schemeClr>
                </a:solidFill>
                <a:latin typeface="Avenir Book" panose="02000503020000020003" pitchFamily="2" charset="0"/>
              </a:rPr>
              <a:t>Strengths and Opportunities?</a:t>
            </a:r>
          </a:p>
        </p:txBody>
      </p:sp>
      <p:sp>
        <p:nvSpPr>
          <p:cNvPr id="11" name="Freeform 10">
            <a:extLst>
              <a:ext uri="{FF2B5EF4-FFF2-40B4-BE49-F238E27FC236}">
                <a16:creationId xmlns:a16="http://schemas.microsoft.com/office/drawing/2014/main" id="{9446BA41-C491-43F3-BAD9-8E8B820FB43F}"/>
              </a:ext>
            </a:extLst>
          </p:cNvPr>
          <p:cNvSpPr/>
          <p:nvPr/>
        </p:nvSpPr>
        <p:spPr>
          <a:xfrm>
            <a:off x="-22625278" y="657814"/>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57E32095-1503-2AC4-915E-2096D0DE9AE4}"/>
              </a:ext>
            </a:extLst>
          </p:cNvPr>
          <p:cNvSpPr txBox="1"/>
          <p:nvPr/>
        </p:nvSpPr>
        <p:spPr>
          <a:xfrm>
            <a:off x="388824" y="988176"/>
            <a:ext cx="763757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Activity</a:t>
            </a:r>
            <a:endParaRPr lang="en-US" sz="2600" dirty="0">
              <a:solidFill>
                <a:schemeClr val="bg1"/>
              </a:solidFill>
              <a:latin typeface="Avenir Light" panose="020B0402020203020204" pitchFamily="34" charset="77"/>
              <a:ea typeface="Besley Medium" pitchFamily="2" charset="77"/>
            </a:endParaRPr>
          </a:p>
        </p:txBody>
      </p:sp>
    </p:spTree>
    <p:extLst>
      <p:ext uri="{BB962C8B-B14F-4D97-AF65-F5344CB8AC3E}">
        <p14:creationId xmlns:p14="http://schemas.microsoft.com/office/powerpoint/2010/main" val="17117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9A35A344-C182-B16B-62E8-156E96B5FF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9326" y="1060746"/>
            <a:ext cx="3315169" cy="4677254"/>
          </a:xfrm>
          <a:prstGeom prst="rect">
            <a:avLst/>
          </a:prstGeom>
        </p:spPr>
      </p:pic>
      <p:sp>
        <p:nvSpPr>
          <p:cNvPr id="3" name="TextBox 2">
            <a:extLst>
              <a:ext uri="{FF2B5EF4-FFF2-40B4-BE49-F238E27FC236}">
                <a16:creationId xmlns:a16="http://schemas.microsoft.com/office/drawing/2014/main" id="{C9233E1D-633F-1F72-D080-789A1C3C694D}"/>
              </a:ext>
            </a:extLst>
          </p:cNvPr>
          <p:cNvSpPr txBox="1"/>
          <p:nvPr/>
        </p:nvSpPr>
        <p:spPr>
          <a:xfrm>
            <a:off x="5928598" y="3968771"/>
            <a:ext cx="4094752" cy="677108"/>
          </a:xfrm>
          <a:prstGeom prst="rect">
            <a:avLst/>
          </a:prstGeom>
          <a:noFill/>
        </p:spPr>
        <p:txBody>
          <a:bodyPr wrap="square" rtlCol="0">
            <a:spAutoFit/>
          </a:bodyPr>
          <a:lstStyle/>
          <a:p>
            <a:pPr marL="457200" indent="-457200">
              <a:buClr>
                <a:schemeClr val="bg1"/>
              </a:buClr>
              <a:buAutoNum type="arabicPeriod"/>
            </a:pPr>
            <a:r>
              <a:rPr lang="en-US" sz="3800" dirty="0">
                <a:solidFill>
                  <a:schemeClr val="bg2">
                    <a:lumMod val="25000"/>
                  </a:schemeClr>
                </a:solidFill>
                <a:latin typeface="Avenir Book" panose="02000503020000020003" pitchFamily="2" charset="0"/>
              </a:rPr>
              <a:t>Four Scenarios</a:t>
            </a:r>
          </a:p>
        </p:txBody>
      </p:sp>
      <p:sp>
        <p:nvSpPr>
          <p:cNvPr id="11" name="Freeform 10">
            <a:extLst>
              <a:ext uri="{FF2B5EF4-FFF2-40B4-BE49-F238E27FC236}">
                <a16:creationId xmlns:a16="http://schemas.microsoft.com/office/drawing/2014/main" id="{9446BA41-C491-43F3-BAD9-8E8B820FB43F}"/>
              </a:ext>
            </a:extLst>
          </p:cNvPr>
          <p:cNvSpPr/>
          <p:nvPr/>
        </p:nvSpPr>
        <p:spPr>
          <a:xfrm>
            <a:off x="-22625278" y="657814"/>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57E32095-1503-2AC4-915E-2096D0DE9AE4}"/>
              </a:ext>
            </a:extLst>
          </p:cNvPr>
          <p:cNvSpPr txBox="1"/>
          <p:nvPr/>
        </p:nvSpPr>
        <p:spPr>
          <a:xfrm>
            <a:off x="388824" y="988176"/>
            <a:ext cx="763757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Activity/Discussion</a:t>
            </a:r>
            <a:endParaRPr lang="en-US" sz="2600" dirty="0">
              <a:solidFill>
                <a:schemeClr val="bg1"/>
              </a:solidFill>
              <a:latin typeface="Avenir Light" panose="020B0402020203020204" pitchFamily="34" charset="77"/>
              <a:ea typeface="Besley Medium" pitchFamily="2" charset="77"/>
            </a:endParaRPr>
          </a:p>
        </p:txBody>
      </p:sp>
    </p:spTree>
    <p:extLst>
      <p:ext uri="{BB962C8B-B14F-4D97-AF65-F5344CB8AC3E}">
        <p14:creationId xmlns:p14="http://schemas.microsoft.com/office/powerpoint/2010/main" val="62518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319689A3-9091-44E1-59B8-BAF31C239E98}"/>
              </a:ext>
            </a:extLst>
          </p:cNvPr>
          <p:cNvSpPr/>
          <p:nvPr/>
        </p:nvSpPr>
        <p:spPr>
          <a:xfrm>
            <a:off x="-24962075" y="748241"/>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C9233E1D-633F-1F72-D080-789A1C3C694D}"/>
              </a:ext>
            </a:extLst>
          </p:cNvPr>
          <p:cNvSpPr txBox="1"/>
          <p:nvPr/>
        </p:nvSpPr>
        <p:spPr>
          <a:xfrm>
            <a:off x="692100" y="2860537"/>
            <a:ext cx="6236546" cy="2867003"/>
          </a:xfrm>
          <a:prstGeom prst="rect">
            <a:avLst/>
          </a:prstGeom>
          <a:noFill/>
        </p:spPr>
        <p:txBody>
          <a:bodyPr wrap="square" rtlCol="0">
            <a:spAutoFit/>
          </a:bodyPr>
          <a:lstStyle/>
          <a:p>
            <a:pPr marR="0" lvl="0">
              <a:spcBef>
                <a:spcPts val="0"/>
              </a:spcBef>
              <a:spcAft>
                <a:spcPts val="0"/>
              </a:spcAft>
            </a:pPr>
            <a:r>
              <a:rPr lang="en-US" sz="1900" dirty="0">
                <a:effectLst/>
                <a:latin typeface="Avenir Book" panose="020B0503020203020204" pitchFamily="34" charset="-78"/>
                <a:ea typeface="Times New Roman" panose="02020603050405020304" pitchFamily="18" charset="0"/>
                <a:cs typeface="Avenir Book" panose="020B0503020203020204" pitchFamily="34" charset="-78"/>
              </a:rPr>
              <a:t>Review of Objectives</a:t>
            </a:r>
          </a:p>
          <a:p>
            <a:pPr marR="0" lvl="0">
              <a:spcBef>
                <a:spcPts val="0"/>
              </a:spcBef>
              <a:spcAft>
                <a:spcPts val="0"/>
              </a:spcAft>
            </a:pPr>
            <a:endParaRPr lang="en-US" sz="1900" dirty="0">
              <a:effectLst/>
              <a:latin typeface="Avenir Book" panose="020B0503020203020204" pitchFamily="34" charset="-78"/>
              <a:ea typeface="Times New Roman" panose="02020603050405020304" pitchFamily="18" charset="0"/>
              <a:cs typeface="Avenir Book" panose="020B0503020203020204" pitchFamily="34" charset="-78"/>
            </a:endParaRPr>
          </a:p>
          <a:p>
            <a:pPr marL="342900" marR="0" lvl="0" indent="-342900">
              <a:lnSpc>
                <a:spcPct val="107000"/>
              </a:lnSpc>
              <a:spcBef>
                <a:spcPts val="0"/>
              </a:spcBef>
              <a:spcAft>
                <a:spcPts val="0"/>
              </a:spcAft>
              <a:buFont typeface="Symbol" panose="05050102010706020507" pitchFamily="18" charset="2"/>
              <a:buChar char=""/>
            </a:pPr>
            <a:r>
              <a:rPr lang="en-US" sz="1900" dirty="0">
                <a:solidFill>
                  <a:srgbClr val="000000"/>
                </a:solidFill>
                <a:effectLst/>
                <a:latin typeface="Avenir Book" panose="020B0503020203020204" pitchFamily="34" charset="-78"/>
                <a:ea typeface="Calibri" panose="020F0502020204030204" pitchFamily="34" charset="0"/>
                <a:cs typeface="Avenir Book" panose="020B0503020203020204" pitchFamily="34" charset="-78"/>
              </a:rPr>
              <a:t>Understand, and illustrate the practice of supervision using the Five Critical Functions of Supervision</a:t>
            </a:r>
            <a:endParaRPr lang="en-US" sz="1900" dirty="0">
              <a:effectLst/>
              <a:latin typeface="Avenir Book" panose="020B0503020203020204" pitchFamily="34" charset="-78"/>
              <a:ea typeface="Calibri" panose="020F0502020204030204" pitchFamily="34" charset="0"/>
              <a:cs typeface="Avenir Book" panose="020B0503020203020204" pitchFamily="34" charset="-78"/>
            </a:endParaRPr>
          </a:p>
          <a:p>
            <a:pPr marL="342900" marR="0" lvl="0" indent="-342900">
              <a:lnSpc>
                <a:spcPct val="107000"/>
              </a:lnSpc>
              <a:spcBef>
                <a:spcPts val="0"/>
              </a:spcBef>
              <a:spcAft>
                <a:spcPts val="0"/>
              </a:spcAft>
              <a:buFont typeface="Symbol" panose="05050102010706020507" pitchFamily="18" charset="2"/>
              <a:buChar char=""/>
            </a:pPr>
            <a:r>
              <a:rPr lang="en-US" sz="1900" dirty="0">
                <a:solidFill>
                  <a:srgbClr val="000000"/>
                </a:solidFill>
                <a:effectLst/>
                <a:latin typeface="Avenir Book" panose="020B0503020203020204" pitchFamily="34" charset="-78"/>
                <a:ea typeface="Calibri" panose="020F0502020204030204" pitchFamily="34" charset="0"/>
                <a:cs typeface="Avenir Book" panose="020B0503020203020204" pitchFamily="34" charset="-78"/>
              </a:rPr>
              <a:t>Become familiar with peer supervision core competencies, and how they connect to the five critical functions of supervision</a:t>
            </a:r>
            <a:endParaRPr lang="en-US" sz="1900" dirty="0">
              <a:effectLst/>
              <a:latin typeface="Avenir Book" panose="020B0503020203020204" pitchFamily="34" charset="-78"/>
              <a:ea typeface="Calibri" panose="020F0502020204030204" pitchFamily="34" charset="0"/>
              <a:cs typeface="Avenir Book" panose="020B0503020203020204" pitchFamily="34" charset="-78"/>
            </a:endParaRP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Avenir Book" panose="020B0503020203020204" pitchFamily="34" charset="-78"/>
                <a:ea typeface="Calibri" panose="020F0502020204030204" pitchFamily="34" charset="0"/>
                <a:cs typeface="Avenir Book" panose="020B0503020203020204" pitchFamily="34" charset="-78"/>
              </a:rPr>
              <a:t>Understand the value of utilizing self-reflection as a supervisor as a tool of growth</a:t>
            </a:r>
            <a:r>
              <a:rPr lang="en-US" sz="1900" dirty="0">
                <a:effectLst/>
                <a:latin typeface="Avenir Book" panose="020B0503020203020204" pitchFamily="34" charset="-78"/>
                <a:ea typeface="Times New Roman" panose="02020603050405020304" pitchFamily="18" charset="0"/>
                <a:cs typeface="Avenir Book" panose="020B0503020203020204" pitchFamily="34" charset="-78"/>
              </a:rPr>
              <a:t>. </a:t>
            </a:r>
            <a:endParaRPr lang="en-US" sz="1900" dirty="0">
              <a:effectLst/>
              <a:latin typeface="Avenir Book" panose="020B0503020203020204" pitchFamily="34" charset="-78"/>
              <a:ea typeface="Calibri" panose="020F0502020204030204" pitchFamily="34" charset="0"/>
              <a:cs typeface="Avenir Book" panose="020B0503020203020204" pitchFamily="34" charset="-78"/>
            </a:endParaRPr>
          </a:p>
        </p:txBody>
      </p:sp>
      <p:sp>
        <p:nvSpPr>
          <p:cNvPr id="12" name="TextBox 11">
            <a:extLst>
              <a:ext uri="{FF2B5EF4-FFF2-40B4-BE49-F238E27FC236}">
                <a16:creationId xmlns:a16="http://schemas.microsoft.com/office/drawing/2014/main" id="{57E32095-1503-2AC4-915E-2096D0DE9AE4}"/>
              </a:ext>
            </a:extLst>
          </p:cNvPr>
          <p:cNvSpPr txBox="1"/>
          <p:nvPr/>
        </p:nvSpPr>
        <p:spPr>
          <a:xfrm>
            <a:off x="1820389" y="1057440"/>
            <a:ext cx="763757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CLOSING</a:t>
            </a:r>
          </a:p>
        </p:txBody>
      </p:sp>
      <p:pic>
        <p:nvPicPr>
          <p:cNvPr id="4" name="Content Placeholder 5">
            <a:extLst>
              <a:ext uri="{FF2B5EF4-FFF2-40B4-BE49-F238E27FC236}">
                <a16:creationId xmlns:a16="http://schemas.microsoft.com/office/drawing/2014/main" id="{23D2851A-9E18-8242-B181-B4D505CE74B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026400" y="545292"/>
            <a:ext cx="3799686" cy="5360843"/>
          </a:xfrm>
          <a:prstGeom prst="rect">
            <a:avLst/>
          </a:prstGeom>
        </p:spPr>
      </p:pic>
    </p:spTree>
    <p:extLst>
      <p:ext uri="{BB962C8B-B14F-4D97-AF65-F5344CB8AC3E}">
        <p14:creationId xmlns:p14="http://schemas.microsoft.com/office/powerpoint/2010/main" val="5729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3F43B8E-6966-3FF7-9C54-184F334460F7}"/>
              </a:ext>
            </a:extLst>
          </p:cNvPr>
          <p:cNvSpPr>
            <a:spLocks noGrp="1"/>
          </p:cNvSpPr>
          <p:nvPr/>
        </p:nvSpPr>
        <p:spPr>
          <a:xfrm>
            <a:off x="1524000" y="3303504"/>
            <a:ext cx="9144000" cy="165576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venir Boo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rgbClr val="000000"/>
                </a:solidFill>
                <a:effectLst/>
                <a:latin typeface="Aptos" panose="020B0004020202020204" pitchFamily="34" charset="0"/>
              </a:rPr>
              <a:t>All materials developed for the APS Specialization Track, online courses and in-person train-the-trainer materials, were funded by the New York State Office of Mental Health (NYSOMH) via the Specialty Training for Peer Workers and Supervisors contract awarded to Rutgers, the State University of New Jersey, Academy of Peer Services. Specialization Track materials are free of charge and are provided as open-source content for the sole purpose of training and workforce development. Specialization Track materials can NOT be distributed or used for training that results in financial gain</a:t>
            </a:r>
            <a:endParaRPr lang="en-US" dirty="0"/>
          </a:p>
        </p:txBody>
      </p:sp>
      <p:sp>
        <p:nvSpPr>
          <p:cNvPr id="5" name="Title 2">
            <a:extLst>
              <a:ext uri="{FF2B5EF4-FFF2-40B4-BE49-F238E27FC236}">
                <a16:creationId xmlns:a16="http://schemas.microsoft.com/office/drawing/2014/main" id="{9031388C-97E4-50F4-3C0B-BDD34484EE0B}"/>
              </a:ext>
            </a:extLst>
          </p:cNvPr>
          <p:cNvSpPr>
            <a:spLocks noGrp="1"/>
          </p:cNvSpPr>
          <p:nvPr/>
        </p:nvSpPr>
        <p:spPr>
          <a:xfrm>
            <a:off x="1524000" y="1898734"/>
            <a:ext cx="9144000" cy="1151733"/>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500" b="0" i="0" kern="1200">
                <a:solidFill>
                  <a:schemeClr val="tx1"/>
                </a:solidFill>
                <a:latin typeface="Avenir Light" panose="020B0402020203020204" pitchFamily="34" charset="77"/>
                <a:ea typeface="+mj-ea"/>
                <a:cs typeface="+mj-cs"/>
              </a:defRPr>
            </a:lvl1pPr>
          </a:lstStyle>
          <a:p>
            <a:r>
              <a:rPr lang="en-US" dirty="0"/>
              <a:t>Disclaimer:</a:t>
            </a:r>
          </a:p>
        </p:txBody>
      </p:sp>
    </p:spTree>
    <p:extLst>
      <p:ext uri="{BB962C8B-B14F-4D97-AF65-F5344CB8AC3E}">
        <p14:creationId xmlns:p14="http://schemas.microsoft.com/office/powerpoint/2010/main" val="328458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6F86D43-B343-2075-E0A7-F288C263A60D}"/>
              </a:ext>
            </a:extLst>
          </p:cNvPr>
          <p:cNvSpPr/>
          <p:nvPr/>
        </p:nvSpPr>
        <p:spPr>
          <a:xfrm>
            <a:off x="-23104252" y="635520"/>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890E8CBF-4CBB-3C77-2E31-31F335AF0AFC}"/>
              </a:ext>
            </a:extLst>
          </p:cNvPr>
          <p:cNvSpPr txBox="1"/>
          <p:nvPr/>
        </p:nvSpPr>
        <p:spPr>
          <a:xfrm>
            <a:off x="4876991" y="3391778"/>
            <a:ext cx="6284494" cy="1485022"/>
          </a:xfrm>
          <a:prstGeom prst="rect">
            <a:avLst/>
          </a:prstGeom>
          <a:noFill/>
        </p:spPr>
        <p:txBody>
          <a:bodyPr wrap="square" rtlCol="0">
            <a:spAutoFit/>
          </a:bodyPr>
          <a:lstStyle/>
          <a:p>
            <a:pPr marL="0" lvl="1">
              <a:lnSpc>
                <a:spcPts val="2880"/>
              </a:lnSpc>
              <a:buClr>
                <a:srgbClr val="ECB32A"/>
              </a:buClr>
              <a:buSzPct val="120000"/>
            </a:pPr>
            <a:r>
              <a:rPr lang="en-US" sz="2400" dirty="0">
                <a:latin typeface="Avenir Book" panose="02000503020000020003" pitchFamily="2" charset="0"/>
              </a:rPr>
              <a:t>The curriculum is designed for participants to attend all 6 sessions because the content and activities build on each other. </a:t>
            </a:r>
          </a:p>
          <a:p>
            <a:endParaRPr lang="en-US" dirty="0"/>
          </a:p>
        </p:txBody>
      </p:sp>
      <p:sp>
        <p:nvSpPr>
          <p:cNvPr id="6" name="TextBox 5">
            <a:extLst>
              <a:ext uri="{FF2B5EF4-FFF2-40B4-BE49-F238E27FC236}">
                <a16:creationId xmlns:a16="http://schemas.microsoft.com/office/drawing/2014/main" id="{A42DBD50-CF09-1BD9-BE59-1678F4932D9C}"/>
              </a:ext>
            </a:extLst>
          </p:cNvPr>
          <p:cNvSpPr txBox="1"/>
          <p:nvPr/>
        </p:nvSpPr>
        <p:spPr>
          <a:xfrm>
            <a:off x="647174" y="915606"/>
            <a:ext cx="9803112"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Brief Overview, Orientation</a:t>
            </a:r>
          </a:p>
        </p:txBody>
      </p:sp>
      <p:sp>
        <p:nvSpPr>
          <p:cNvPr id="7" name="TextBox 6">
            <a:extLst>
              <a:ext uri="{FF2B5EF4-FFF2-40B4-BE49-F238E27FC236}">
                <a16:creationId xmlns:a16="http://schemas.microsoft.com/office/drawing/2014/main" id="{1E34E7AF-22B6-2D76-828E-FF405FC98B67}"/>
              </a:ext>
            </a:extLst>
          </p:cNvPr>
          <p:cNvSpPr txBox="1"/>
          <p:nvPr/>
        </p:nvSpPr>
        <p:spPr>
          <a:xfrm>
            <a:off x="806829" y="3279903"/>
            <a:ext cx="2921107" cy="1846659"/>
          </a:xfrm>
          <a:prstGeom prst="rect">
            <a:avLst/>
          </a:prstGeom>
          <a:noFill/>
        </p:spPr>
        <p:txBody>
          <a:bodyPr wrap="square" rtlCol="0">
            <a:spAutoFit/>
          </a:bodyPr>
          <a:lstStyle/>
          <a:p>
            <a:r>
              <a:rPr lang="en-US" sz="2400" dirty="0">
                <a:solidFill>
                  <a:schemeClr val="bg2">
                    <a:lumMod val="25000"/>
                  </a:schemeClr>
                </a:solidFill>
                <a:latin typeface="Avenir Next LT Pro" panose="020B0504020202020204" pitchFamily="34" charset="0"/>
              </a:rPr>
              <a:t>This is session 2 </a:t>
            </a:r>
            <a:br>
              <a:rPr lang="en-US" sz="2400" dirty="0">
                <a:solidFill>
                  <a:schemeClr val="bg2">
                    <a:lumMod val="25000"/>
                  </a:schemeClr>
                </a:solidFill>
                <a:latin typeface="Avenir Next LT Pro" panose="020B0504020202020204" pitchFamily="34" charset="0"/>
              </a:rPr>
            </a:br>
            <a:r>
              <a:rPr lang="en-US" sz="2400" dirty="0">
                <a:solidFill>
                  <a:schemeClr val="bg2">
                    <a:lumMod val="25000"/>
                  </a:schemeClr>
                </a:solidFill>
                <a:latin typeface="Avenir Next LT Pro" panose="020B0504020202020204" pitchFamily="34" charset="0"/>
              </a:rPr>
              <a:t>of the 6-part series </a:t>
            </a:r>
            <a:br>
              <a:rPr lang="en-US" sz="2400" dirty="0">
                <a:solidFill>
                  <a:schemeClr val="bg2">
                    <a:lumMod val="25000"/>
                  </a:schemeClr>
                </a:solidFill>
                <a:latin typeface="Avenir Next LT Pro" panose="020B0504020202020204" pitchFamily="34" charset="0"/>
              </a:rPr>
            </a:br>
            <a:r>
              <a:rPr lang="en-US" sz="2400" dirty="0">
                <a:solidFill>
                  <a:schemeClr val="bg2">
                    <a:lumMod val="25000"/>
                  </a:schemeClr>
                </a:solidFill>
                <a:latin typeface="Avenir Next LT Pro" panose="020B0504020202020204" pitchFamily="34" charset="0"/>
              </a:rPr>
              <a:t>on Supervising Peer Specialists</a:t>
            </a:r>
          </a:p>
          <a:p>
            <a:endParaRPr lang="en-US" dirty="0"/>
          </a:p>
        </p:txBody>
      </p:sp>
      <p:cxnSp>
        <p:nvCxnSpPr>
          <p:cNvPr id="8" name="Straight Connector 7">
            <a:extLst>
              <a:ext uri="{FF2B5EF4-FFF2-40B4-BE49-F238E27FC236}">
                <a16:creationId xmlns:a16="http://schemas.microsoft.com/office/drawing/2014/main" id="{3380E4E6-2786-8B15-9BE9-8E5B8308B531}"/>
              </a:ext>
            </a:extLst>
          </p:cNvPr>
          <p:cNvCxnSpPr>
            <a:cxnSpLocks/>
          </p:cNvCxnSpPr>
          <p:nvPr/>
        </p:nvCxnSpPr>
        <p:spPr>
          <a:xfrm>
            <a:off x="4528829" y="3113152"/>
            <a:ext cx="0" cy="1763648"/>
          </a:xfrm>
          <a:prstGeom prst="line">
            <a:avLst/>
          </a:prstGeom>
          <a:ln w="12700" cap="rnd">
            <a:solidFill>
              <a:srgbClr val="DCD7D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97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6F86D43-B343-2075-E0A7-F288C263A60D}"/>
              </a:ext>
            </a:extLst>
          </p:cNvPr>
          <p:cNvSpPr/>
          <p:nvPr/>
        </p:nvSpPr>
        <p:spPr>
          <a:xfrm>
            <a:off x="-24505252" y="635520"/>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67838FAA-0020-0292-3CBD-5686EE7168CB}"/>
              </a:ext>
            </a:extLst>
          </p:cNvPr>
          <p:cNvSpPr txBox="1"/>
          <p:nvPr/>
        </p:nvSpPr>
        <p:spPr>
          <a:xfrm>
            <a:off x="736499" y="960094"/>
            <a:ext cx="632440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Learning Objectives</a:t>
            </a:r>
          </a:p>
        </p:txBody>
      </p:sp>
      <p:sp>
        <p:nvSpPr>
          <p:cNvPr id="4" name="TextBox 3">
            <a:extLst>
              <a:ext uri="{FF2B5EF4-FFF2-40B4-BE49-F238E27FC236}">
                <a16:creationId xmlns:a16="http://schemas.microsoft.com/office/drawing/2014/main" id="{8B7E6278-16A7-5E79-633B-11D2E32FB19D}"/>
              </a:ext>
            </a:extLst>
          </p:cNvPr>
          <p:cNvSpPr txBox="1"/>
          <p:nvPr/>
        </p:nvSpPr>
        <p:spPr>
          <a:xfrm>
            <a:off x="736499" y="2985737"/>
            <a:ext cx="2755118" cy="1477328"/>
          </a:xfrm>
          <a:prstGeom prst="rect">
            <a:avLst/>
          </a:prstGeom>
          <a:noFill/>
        </p:spPr>
        <p:txBody>
          <a:bodyPr wrap="square" rtlCol="0">
            <a:spAutoFit/>
          </a:bodyPr>
          <a:lstStyle/>
          <a:p>
            <a:r>
              <a:rPr lang="en-US" sz="2400" dirty="0">
                <a:solidFill>
                  <a:schemeClr val="bg2">
                    <a:lumMod val="25000"/>
                  </a:schemeClr>
                </a:solidFill>
                <a:latin typeface="Avenir Next LT Pro" panose="020B0504020202020204" pitchFamily="34" charset="0"/>
              </a:rPr>
              <a:t>Focus on three learning objectives…</a:t>
            </a:r>
          </a:p>
          <a:p>
            <a:endParaRPr lang="en-US" dirty="0"/>
          </a:p>
        </p:txBody>
      </p:sp>
      <p:cxnSp>
        <p:nvCxnSpPr>
          <p:cNvPr id="10" name="Straight Connector 9">
            <a:extLst>
              <a:ext uri="{FF2B5EF4-FFF2-40B4-BE49-F238E27FC236}">
                <a16:creationId xmlns:a16="http://schemas.microsoft.com/office/drawing/2014/main" id="{29D1536E-1005-3E5C-34E7-F620471EEF8C}"/>
              </a:ext>
            </a:extLst>
          </p:cNvPr>
          <p:cNvCxnSpPr>
            <a:cxnSpLocks/>
          </p:cNvCxnSpPr>
          <p:nvPr/>
        </p:nvCxnSpPr>
        <p:spPr>
          <a:xfrm>
            <a:off x="3701515" y="3098638"/>
            <a:ext cx="0" cy="2053933"/>
          </a:xfrm>
          <a:prstGeom prst="line">
            <a:avLst/>
          </a:prstGeom>
          <a:ln w="12700" cap="rnd">
            <a:solidFill>
              <a:srgbClr val="DCD7D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B7578BF-A332-9D82-32F2-633C200856FA}"/>
              </a:ext>
            </a:extLst>
          </p:cNvPr>
          <p:cNvSpPr txBox="1"/>
          <p:nvPr/>
        </p:nvSpPr>
        <p:spPr>
          <a:xfrm>
            <a:off x="3898702" y="2985737"/>
            <a:ext cx="6864020" cy="333116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latin typeface="Avenir Book" panose="020B0503020203020204" pitchFamily="34" charset="-78"/>
                <a:ea typeface="Calibri" panose="020F0502020204030204" pitchFamily="34" charset="0"/>
                <a:cs typeface="Avenir Book" panose="020B0503020203020204" pitchFamily="34" charset="-78"/>
              </a:rPr>
              <a:t>Understand, and illustrate the practice of supervision using the Five Critical Functions of Supervision</a:t>
            </a:r>
            <a:endParaRPr lang="en-US" sz="2000" dirty="0">
              <a:effectLst/>
              <a:latin typeface="Avenir Book" panose="020B0503020203020204" pitchFamily="34" charset="-78"/>
              <a:ea typeface="Calibri" panose="020F0502020204030204" pitchFamily="34" charset="0"/>
              <a:cs typeface="Avenir Book" panose="020B0503020203020204" pitchFamily="34" charset="-78"/>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latin typeface="Avenir Book" panose="020B0503020203020204" pitchFamily="34" charset="-78"/>
                <a:ea typeface="Calibri" panose="020F0502020204030204" pitchFamily="34" charset="0"/>
                <a:cs typeface="Avenir Book" panose="020B0503020203020204" pitchFamily="34" charset="-78"/>
              </a:rPr>
              <a:t>Become familiar with peer supervision core competencies, and how they connect to the five critical functions of supervision</a:t>
            </a:r>
            <a:endParaRPr lang="en-US" sz="2000" dirty="0">
              <a:effectLst/>
              <a:latin typeface="Avenir Book" panose="020B0503020203020204" pitchFamily="34" charset="-78"/>
              <a:ea typeface="Calibri" panose="020F0502020204030204" pitchFamily="34" charset="0"/>
              <a:cs typeface="Avenir Book" panose="020B0503020203020204" pitchFamily="34" charset="-78"/>
            </a:endParaRP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Avenir Book" panose="020B0503020203020204" pitchFamily="34" charset="-78"/>
                <a:ea typeface="Calibri" panose="020F0502020204030204" pitchFamily="34" charset="0"/>
                <a:cs typeface="Avenir Book" panose="020B0503020203020204" pitchFamily="34" charset="-78"/>
              </a:rPr>
              <a:t>Understand the value of utilizing self-reflection as a supervisor as a tool of growth</a:t>
            </a:r>
          </a:p>
          <a:p>
            <a:endParaRPr lang="en-US" b="0" i="0" dirty="0">
              <a:latin typeface="Avenir Book" panose="02000503020000020003" pitchFamily="2" charset="0"/>
            </a:endParaRPr>
          </a:p>
          <a:p>
            <a:endParaRPr lang="en-US" b="0" i="0" dirty="0">
              <a:latin typeface="Avenir Book" panose="02000503020000020003" pitchFamily="2" charset="0"/>
            </a:endParaRPr>
          </a:p>
          <a:p>
            <a:endParaRPr lang="en-US" dirty="0"/>
          </a:p>
        </p:txBody>
      </p:sp>
    </p:spTree>
    <p:extLst>
      <p:ext uri="{BB962C8B-B14F-4D97-AF65-F5344CB8AC3E}">
        <p14:creationId xmlns:p14="http://schemas.microsoft.com/office/powerpoint/2010/main" val="123171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7A9A3BB-BBEB-4474-FA78-B817B8AFA131}"/>
              </a:ext>
            </a:extLst>
          </p:cNvPr>
          <p:cNvCxnSpPr>
            <a:cxnSpLocks/>
          </p:cNvCxnSpPr>
          <p:nvPr/>
        </p:nvCxnSpPr>
        <p:spPr>
          <a:xfrm>
            <a:off x="2500952" y="4383143"/>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FCEB16-1B61-D7E0-A705-B47CC93248AD}"/>
              </a:ext>
            </a:extLst>
          </p:cNvPr>
          <p:cNvSpPr txBox="1"/>
          <p:nvPr/>
        </p:nvSpPr>
        <p:spPr>
          <a:xfrm>
            <a:off x="2336392" y="3429000"/>
            <a:ext cx="4152332" cy="769441"/>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Icebreaker</a:t>
            </a:r>
          </a:p>
        </p:txBody>
      </p:sp>
    </p:spTree>
    <p:extLst>
      <p:ext uri="{BB962C8B-B14F-4D97-AF65-F5344CB8AC3E}">
        <p14:creationId xmlns:p14="http://schemas.microsoft.com/office/powerpoint/2010/main" val="408359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7A9A3BB-BBEB-4474-FA78-B817B8AFA131}"/>
              </a:ext>
            </a:extLst>
          </p:cNvPr>
          <p:cNvCxnSpPr>
            <a:cxnSpLocks/>
          </p:cNvCxnSpPr>
          <p:nvPr/>
        </p:nvCxnSpPr>
        <p:spPr>
          <a:xfrm>
            <a:off x="2500952" y="4383143"/>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FCEB16-1B61-D7E0-A705-B47CC93248AD}"/>
              </a:ext>
            </a:extLst>
          </p:cNvPr>
          <p:cNvSpPr txBox="1"/>
          <p:nvPr/>
        </p:nvSpPr>
        <p:spPr>
          <a:xfrm>
            <a:off x="2336391" y="3429000"/>
            <a:ext cx="9048669" cy="769441"/>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Review Group Agreements</a:t>
            </a:r>
          </a:p>
        </p:txBody>
      </p:sp>
    </p:spTree>
    <p:extLst>
      <p:ext uri="{BB962C8B-B14F-4D97-AF65-F5344CB8AC3E}">
        <p14:creationId xmlns:p14="http://schemas.microsoft.com/office/powerpoint/2010/main" val="3333506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38474-E035-9A0D-5BEC-5912AAF759C5}"/>
              </a:ext>
            </a:extLst>
          </p:cNvPr>
          <p:cNvCxnSpPr>
            <a:cxnSpLocks/>
          </p:cNvCxnSpPr>
          <p:nvPr/>
        </p:nvCxnSpPr>
        <p:spPr>
          <a:xfrm>
            <a:off x="2486438" y="5181429"/>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D336D3-97E6-E991-6B8C-8F2E757F151F}"/>
              </a:ext>
            </a:extLst>
          </p:cNvPr>
          <p:cNvSpPr txBox="1"/>
          <p:nvPr/>
        </p:nvSpPr>
        <p:spPr>
          <a:xfrm>
            <a:off x="2110154" y="3429000"/>
            <a:ext cx="9682841" cy="1446550"/>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The Five Critical Functions of Supervision</a:t>
            </a:r>
          </a:p>
        </p:txBody>
      </p:sp>
    </p:spTree>
    <p:extLst>
      <p:ext uri="{BB962C8B-B14F-4D97-AF65-F5344CB8AC3E}">
        <p14:creationId xmlns:p14="http://schemas.microsoft.com/office/powerpoint/2010/main" val="86096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32659-040B-C7CE-5466-CC2A435615E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109" y="-1"/>
            <a:ext cx="12273521" cy="6858000"/>
          </a:xfrm>
          <a:prstGeom prst="rect">
            <a:avLst/>
          </a:prstGeom>
        </p:spPr>
      </p:pic>
      <p:sp>
        <p:nvSpPr>
          <p:cNvPr id="5" name="Rectangle 4">
            <a:extLst>
              <a:ext uri="{FF2B5EF4-FFF2-40B4-BE49-F238E27FC236}">
                <a16:creationId xmlns:a16="http://schemas.microsoft.com/office/drawing/2014/main" id="{B0A0121F-9CD0-FCB9-D10A-D1C536D95CDA}"/>
              </a:ext>
            </a:extLst>
          </p:cNvPr>
          <p:cNvSpPr/>
          <p:nvPr/>
        </p:nvSpPr>
        <p:spPr>
          <a:xfrm>
            <a:off x="-36056" y="4390543"/>
            <a:ext cx="12201413" cy="1487409"/>
          </a:xfrm>
          <a:prstGeom prst="rect">
            <a:avLst/>
          </a:prstGeom>
          <a:solidFill>
            <a:srgbClr val="273871">
              <a:alpha val="8063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1C4944-CA48-7323-DB79-126D24570A4F}"/>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t="3330" b="73335"/>
          <a:stretch/>
        </p:blipFill>
        <p:spPr>
          <a:xfrm>
            <a:off x="-36056" y="4414912"/>
            <a:ext cx="12201413" cy="1463040"/>
          </a:xfrm>
          <a:prstGeom prst="rect">
            <a:avLst/>
          </a:prstGeom>
        </p:spPr>
      </p:pic>
      <p:sp>
        <p:nvSpPr>
          <p:cNvPr id="12" name="Freeform 11">
            <a:extLst>
              <a:ext uri="{FF2B5EF4-FFF2-40B4-BE49-F238E27FC236}">
                <a16:creationId xmlns:a16="http://schemas.microsoft.com/office/drawing/2014/main" id="{50A74A6C-188A-E4EC-45DA-8E87E501511B}"/>
              </a:ext>
            </a:extLst>
          </p:cNvPr>
          <p:cNvSpPr/>
          <p:nvPr/>
        </p:nvSpPr>
        <p:spPr>
          <a:xfrm>
            <a:off x="-58056" y="1711568"/>
            <a:ext cx="5188309" cy="3426465"/>
          </a:xfrm>
          <a:custGeom>
            <a:avLst/>
            <a:gdLst>
              <a:gd name="connsiteX0" fmla="*/ 0 w 5760668"/>
              <a:gd name="connsiteY0" fmla="*/ 0 h 3804462"/>
              <a:gd name="connsiteX1" fmla="*/ 3846286 w 5760668"/>
              <a:gd name="connsiteY1" fmla="*/ 0 h 3804462"/>
              <a:gd name="connsiteX2" fmla="*/ 3846286 w 5760668"/>
              <a:gd name="connsiteY2" fmla="*/ 614 h 3804462"/>
              <a:gd name="connsiteX3" fmla="*/ 3858437 w 5760668"/>
              <a:gd name="connsiteY3" fmla="*/ 0 h 3804462"/>
              <a:gd name="connsiteX4" fmla="*/ 5760668 w 5760668"/>
              <a:gd name="connsiteY4" fmla="*/ 1902231 h 3804462"/>
              <a:gd name="connsiteX5" fmla="*/ 3858437 w 5760668"/>
              <a:gd name="connsiteY5" fmla="*/ 3804462 h 3804462"/>
              <a:gd name="connsiteX6" fmla="*/ 3846286 w 5760668"/>
              <a:gd name="connsiteY6" fmla="*/ 3803849 h 3804462"/>
              <a:gd name="connsiteX7" fmla="*/ 3846286 w 5760668"/>
              <a:gd name="connsiteY7" fmla="*/ 3804461 h 3804462"/>
              <a:gd name="connsiteX8" fmla="*/ 0 w 5760668"/>
              <a:gd name="connsiteY8" fmla="*/ 3804461 h 380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668" h="3804462">
                <a:moveTo>
                  <a:pt x="0" y="0"/>
                </a:moveTo>
                <a:lnTo>
                  <a:pt x="3846286" y="0"/>
                </a:lnTo>
                <a:lnTo>
                  <a:pt x="3846286" y="614"/>
                </a:lnTo>
                <a:lnTo>
                  <a:pt x="3858437" y="0"/>
                </a:lnTo>
                <a:cubicBezTo>
                  <a:pt x="4909010" y="0"/>
                  <a:pt x="5760668" y="851658"/>
                  <a:pt x="5760668" y="1902231"/>
                </a:cubicBezTo>
                <a:cubicBezTo>
                  <a:pt x="5760668" y="2952804"/>
                  <a:pt x="4909010" y="3804462"/>
                  <a:pt x="3858437" y="3804462"/>
                </a:cubicBezTo>
                <a:lnTo>
                  <a:pt x="3846286" y="3803849"/>
                </a:lnTo>
                <a:lnTo>
                  <a:pt x="3846286" y="3804461"/>
                </a:lnTo>
                <a:lnTo>
                  <a:pt x="0" y="380446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AF95DF2-77AD-5A91-6EFA-C885002E1817}"/>
              </a:ext>
            </a:extLst>
          </p:cNvPr>
          <p:cNvSpPr txBox="1"/>
          <p:nvPr/>
        </p:nvSpPr>
        <p:spPr>
          <a:xfrm>
            <a:off x="175850" y="3080922"/>
            <a:ext cx="4615950" cy="707886"/>
          </a:xfrm>
          <a:prstGeom prst="rect">
            <a:avLst/>
          </a:prstGeom>
          <a:noFill/>
        </p:spPr>
        <p:txBody>
          <a:bodyPr wrap="square" rtlCol="0">
            <a:spAutoFit/>
          </a:bodyPr>
          <a:lstStyle/>
          <a:p>
            <a:r>
              <a:rPr lang="en-US" sz="4000" dirty="0">
                <a:solidFill>
                  <a:srgbClr val="273871"/>
                </a:solidFill>
                <a:latin typeface="Avenir Regular" panose="020B0503020203020204" pitchFamily="34" charset="-78"/>
                <a:cs typeface="Avenir Regular" panose="020B0503020203020204" pitchFamily="34" charset="-78"/>
              </a:rPr>
              <a:t>Activity/Discussion</a:t>
            </a:r>
          </a:p>
        </p:txBody>
      </p:sp>
      <p:cxnSp>
        <p:nvCxnSpPr>
          <p:cNvPr id="19" name="Straight Connector 18">
            <a:extLst>
              <a:ext uri="{FF2B5EF4-FFF2-40B4-BE49-F238E27FC236}">
                <a16:creationId xmlns:a16="http://schemas.microsoft.com/office/drawing/2014/main" id="{DAA6CD87-A8BE-B5D7-4C9C-C7CF84B65F4E}"/>
              </a:ext>
            </a:extLst>
          </p:cNvPr>
          <p:cNvCxnSpPr>
            <a:cxnSpLocks/>
          </p:cNvCxnSpPr>
          <p:nvPr/>
        </p:nvCxnSpPr>
        <p:spPr>
          <a:xfrm>
            <a:off x="354645" y="4390543"/>
            <a:ext cx="3723869"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64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32659-040B-C7CE-5466-CC2A435615E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109" y="-1"/>
            <a:ext cx="12273521" cy="6858000"/>
          </a:xfrm>
          <a:prstGeom prst="rect">
            <a:avLst/>
          </a:prstGeom>
        </p:spPr>
      </p:pic>
      <p:sp>
        <p:nvSpPr>
          <p:cNvPr id="5" name="Rectangle 4">
            <a:extLst>
              <a:ext uri="{FF2B5EF4-FFF2-40B4-BE49-F238E27FC236}">
                <a16:creationId xmlns:a16="http://schemas.microsoft.com/office/drawing/2014/main" id="{B0A0121F-9CD0-FCB9-D10A-D1C536D95CDA}"/>
              </a:ext>
            </a:extLst>
          </p:cNvPr>
          <p:cNvSpPr/>
          <p:nvPr/>
        </p:nvSpPr>
        <p:spPr>
          <a:xfrm>
            <a:off x="-36056" y="4390543"/>
            <a:ext cx="12201413" cy="1487409"/>
          </a:xfrm>
          <a:prstGeom prst="rect">
            <a:avLst/>
          </a:prstGeom>
          <a:solidFill>
            <a:srgbClr val="273871">
              <a:alpha val="8063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1C4944-CA48-7323-DB79-126D24570A4F}"/>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t="3330" b="73335"/>
          <a:stretch/>
        </p:blipFill>
        <p:spPr>
          <a:xfrm>
            <a:off x="-36056" y="4414912"/>
            <a:ext cx="12201413" cy="1463040"/>
          </a:xfrm>
          <a:prstGeom prst="rect">
            <a:avLst/>
          </a:prstGeom>
        </p:spPr>
      </p:pic>
      <p:sp>
        <p:nvSpPr>
          <p:cNvPr id="12" name="Freeform 11">
            <a:extLst>
              <a:ext uri="{FF2B5EF4-FFF2-40B4-BE49-F238E27FC236}">
                <a16:creationId xmlns:a16="http://schemas.microsoft.com/office/drawing/2014/main" id="{50A74A6C-188A-E4EC-45DA-8E87E501511B}"/>
              </a:ext>
            </a:extLst>
          </p:cNvPr>
          <p:cNvSpPr/>
          <p:nvPr/>
        </p:nvSpPr>
        <p:spPr>
          <a:xfrm>
            <a:off x="-58056" y="1711568"/>
            <a:ext cx="5188309" cy="3426465"/>
          </a:xfrm>
          <a:custGeom>
            <a:avLst/>
            <a:gdLst>
              <a:gd name="connsiteX0" fmla="*/ 0 w 5760668"/>
              <a:gd name="connsiteY0" fmla="*/ 0 h 3804462"/>
              <a:gd name="connsiteX1" fmla="*/ 3846286 w 5760668"/>
              <a:gd name="connsiteY1" fmla="*/ 0 h 3804462"/>
              <a:gd name="connsiteX2" fmla="*/ 3846286 w 5760668"/>
              <a:gd name="connsiteY2" fmla="*/ 614 h 3804462"/>
              <a:gd name="connsiteX3" fmla="*/ 3858437 w 5760668"/>
              <a:gd name="connsiteY3" fmla="*/ 0 h 3804462"/>
              <a:gd name="connsiteX4" fmla="*/ 5760668 w 5760668"/>
              <a:gd name="connsiteY4" fmla="*/ 1902231 h 3804462"/>
              <a:gd name="connsiteX5" fmla="*/ 3858437 w 5760668"/>
              <a:gd name="connsiteY5" fmla="*/ 3804462 h 3804462"/>
              <a:gd name="connsiteX6" fmla="*/ 3846286 w 5760668"/>
              <a:gd name="connsiteY6" fmla="*/ 3803849 h 3804462"/>
              <a:gd name="connsiteX7" fmla="*/ 3846286 w 5760668"/>
              <a:gd name="connsiteY7" fmla="*/ 3804461 h 3804462"/>
              <a:gd name="connsiteX8" fmla="*/ 0 w 5760668"/>
              <a:gd name="connsiteY8" fmla="*/ 3804461 h 380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668" h="3804462">
                <a:moveTo>
                  <a:pt x="0" y="0"/>
                </a:moveTo>
                <a:lnTo>
                  <a:pt x="3846286" y="0"/>
                </a:lnTo>
                <a:lnTo>
                  <a:pt x="3846286" y="614"/>
                </a:lnTo>
                <a:lnTo>
                  <a:pt x="3858437" y="0"/>
                </a:lnTo>
                <a:cubicBezTo>
                  <a:pt x="4909010" y="0"/>
                  <a:pt x="5760668" y="851658"/>
                  <a:pt x="5760668" y="1902231"/>
                </a:cubicBezTo>
                <a:cubicBezTo>
                  <a:pt x="5760668" y="2952804"/>
                  <a:pt x="4909010" y="3804462"/>
                  <a:pt x="3858437" y="3804462"/>
                </a:cubicBezTo>
                <a:lnTo>
                  <a:pt x="3846286" y="3803849"/>
                </a:lnTo>
                <a:lnTo>
                  <a:pt x="3846286" y="3804461"/>
                </a:lnTo>
                <a:lnTo>
                  <a:pt x="0" y="380446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AF95DF2-77AD-5A91-6EFA-C885002E1817}"/>
              </a:ext>
            </a:extLst>
          </p:cNvPr>
          <p:cNvSpPr txBox="1"/>
          <p:nvPr/>
        </p:nvSpPr>
        <p:spPr>
          <a:xfrm>
            <a:off x="175850" y="3080922"/>
            <a:ext cx="4615950" cy="707886"/>
          </a:xfrm>
          <a:prstGeom prst="rect">
            <a:avLst/>
          </a:prstGeom>
          <a:noFill/>
        </p:spPr>
        <p:txBody>
          <a:bodyPr wrap="square" rtlCol="0">
            <a:spAutoFit/>
          </a:bodyPr>
          <a:lstStyle/>
          <a:p>
            <a:r>
              <a:rPr lang="en-US" sz="4000" dirty="0">
                <a:solidFill>
                  <a:srgbClr val="273871"/>
                </a:solidFill>
                <a:latin typeface="Avenir Regular" panose="020B0503020203020204" pitchFamily="34" charset="-78"/>
                <a:cs typeface="Avenir Regular" panose="020B0503020203020204" pitchFamily="34" charset="-78"/>
              </a:rPr>
              <a:t>Activity/Discussion</a:t>
            </a:r>
          </a:p>
        </p:txBody>
      </p:sp>
      <p:cxnSp>
        <p:nvCxnSpPr>
          <p:cNvPr id="19" name="Straight Connector 18">
            <a:extLst>
              <a:ext uri="{FF2B5EF4-FFF2-40B4-BE49-F238E27FC236}">
                <a16:creationId xmlns:a16="http://schemas.microsoft.com/office/drawing/2014/main" id="{DAA6CD87-A8BE-B5D7-4C9C-C7CF84B65F4E}"/>
              </a:ext>
            </a:extLst>
          </p:cNvPr>
          <p:cNvCxnSpPr>
            <a:cxnSpLocks/>
          </p:cNvCxnSpPr>
          <p:nvPr/>
        </p:nvCxnSpPr>
        <p:spPr>
          <a:xfrm>
            <a:off x="354645" y="4390543"/>
            <a:ext cx="3723869"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264584"/>
      </p:ext>
    </p:extLst>
  </p:cSld>
  <p:clrMapOvr>
    <a:masterClrMapping/>
  </p:clrMapOvr>
</p:sld>
</file>

<file path=ppt/theme/theme1.xml><?xml version="1.0" encoding="utf-8"?>
<a:theme xmlns:a="http://schemas.openxmlformats.org/drawingml/2006/main" name="Office Theme">
  <a:themeElements>
    <a:clrScheme name="APS Health and Wellnes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81dea08-0cc9-480d-a9f1-38850402fdfa" xsi:nil="true"/>
    <lcf76f155ced4ddcb4097134ff3c332f xmlns="d1b612a0-42e7-4895-b6e5-f0797c9324a7">
      <Terms xmlns="http://schemas.microsoft.com/office/infopath/2007/PartnerControls"/>
    </lcf76f155ced4ddcb4097134ff3c332f>
    <Description0 xmlns="d1b612a0-42e7-4895-b6e5-f0797c9324a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2EFE1FEEB0894DBE92DD66935F1E92" ma:contentTypeVersion="28" ma:contentTypeDescription="Create a new document." ma:contentTypeScope="" ma:versionID="0c70bb3affdb520386179ef282081403">
  <xsd:schema xmlns:xsd="http://www.w3.org/2001/XMLSchema" xmlns:xs="http://www.w3.org/2001/XMLSchema" xmlns:p="http://schemas.microsoft.com/office/2006/metadata/properties" xmlns:ns2="d1b612a0-42e7-4895-b6e5-f0797c9324a7" xmlns:ns3="581dea08-0cc9-480d-a9f1-38850402fdfa" targetNamespace="http://schemas.microsoft.com/office/2006/metadata/properties" ma:root="true" ma:fieldsID="6133d2e260654f94aa8ef740c20acc03" ns2:_="" ns3:_="">
    <xsd:import namespace="d1b612a0-42e7-4895-b6e5-f0797c9324a7"/>
    <xsd:import namespace="581dea08-0cc9-480d-a9f1-38850402fdfa"/>
    <xsd:element name="properties">
      <xsd:complexType>
        <xsd:sequence>
          <xsd:element name="documentManagement">
            <xsd:complexType>
              <xsd:all>
                <xsd:element ref="ns2:Description0" minOccurs="0"/>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612a0-42e7-4895-b6e5-f0797c9324a7"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Text">
          <xsd:maxLength value="255"/>
        </xsd:restriction>
      </xsd:simpleType>
    </xsd:element>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ServiceAutoTags" ma:index="8" nillable="true" ma:displayName="MediaServiceAutoTags" ma:internalName="MediaServiceAutoTags" ma:readOnly="true">
      <xsd:simpleType>
        <xsd:restriction base="dms:Text"/>
      </xsd:simpleType>
    </xsd:element>
    <xsd:element name="MediaServiceLocation" ma:index="9" nillable="true" ma:displayName="MediaServiceLocation" ma:internalName="MediaServiceLocatio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1dea08-0cc9-480d-a9f1-38850402fd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38d2c2-139a-49a8-9c42-a8f955e87fb9}" ma:internalName="TaxCatchAll" ma:showField="CatchAllData" ma:web="581dea08-0cc9-480d-a9f1-38850402fd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49219D-87B0-452D-AD36-E4A8F72B3913}">
  <ds:schemaRefs>
    <ds:schemaRef ds:uri="http://schemas.microsoft.com/sharepoint/v3/contenttype/forms"/>
  </ds:schemaRefs>
</ds:datastoreItem>
</file>

<file path=customXml/itemProps2.xml><?xml version="1.0" encoding="utf-8"?>
<ds:datastoreItem xmlns:ds="http://schemas.openxmlformats.org/officeDocument/2006/customXml" ds:itemID="{DBEA4BCF-C1D7-4954-B414-3F7F4BFD4231}">
  <ds:schemaRefs>
    <ds:schemaRef ds:uri="http://schemas.microsoft.com/office/2006/metadata/properties"/>
    <ds:schemaRef ds:uri="http://schemas.microsoft.com/office/infopath/2007/PartnerControls"/>
    <ds:schemaRef ds:uri="581dea08-0cc9-480d-a9f1-38850402fdfa"/>
    <ds:schemaRef ds:uri="d1b612a0-42e7-4895-b6e5-f0797c9324a7"/>
  </ds:schemaRefs>
</ds:datastoreItem>
</file>

<file path=customXml/itemProps3.xml><?xml version="1.0" encoding="utf-8"?>
<ds:datastoreItem xmlns:ds="http://schemas.openxmlformats.org/officeDocument/2006/customXml" ds:itemID="{B40CB36F-E233-46EB-ADFC-CA8F03802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612a0-42e7-4895-b6e5-f0797c9324a7"/>
    <ds:schemaRef ds:uri="581dea08-0cc9-480d-a9f1-38850402f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1375</TotalTime>
  <Words>287</Words>
  <Application>Microsoft Macintosh PowerPoint</Application>
  <PresentationFormat>Widescreen</PresentationFormat>
  <Paragraphs>29</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Calibri</vt:lpstr>
      <vt:lpstr>Avenir Regular</vt:lpstr>
      <vt:lpstr>Wingdings</vt:lpstr>
      <vt:lpstr>Avenir Light</vt:lpstr>
      <vt:lpstr>Avenir Book</vt:lpstr>
      <vt:lpstr>Symbol</vt:lpstr>
      <vt:lpstr>Aptos</vt:lpstr>
      <vt:lpstr>Avenir Next LT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associate@paragraphinc.com</dc:creator>
  <cp:lastModifiedBy>Michelle Longmore</cp:lastModifiedBy>
  <cp:revision>210</cp:revision>
  <dcterms:created xsi:type="dcterms:W3CDTF">2022-01-06T20:00:53Z</dcterms:created>
  <dcterms:modified xsi:type="dcterms:W3CDTF">2023-12-01T00:24:14Z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0x010100212EFE1FEEB0894DBE92DD66935F1E92</vt:lpwstr>
  </property>
  <property fmtid="{D5CDD505-2E9C-101B-9397-08002B2CF9AE}" pid="3" name="MediaServiceImageTags">
    <vt:lpwstr/>
  </property>
</Properties>
</file>