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20"/>
  </p:notesMasterIdLst>
  <p:sldIdLst>
    <p:sldId id="310" r:id="rId5"/>
    <p:sldId id="355" r:id="rId6"/>
    <p:sldId id="343" r:id="rId7"/>
    <p:sldId id="344" r:id="rId8"/>
    <p:sldId id="341" r:id="rId9"/>
    <p:sldId id="313" r:id="rId10"/>
    <p:sldId id="347" r:id="rId11"/>
    <p:sldId id="345" r:id="rId12"/>
    <p:sldId id="353" r:id="rId13"/>
    <p:sldId id="333" r:id="rId14"/>
    <p:sldId id="348" r:id="rId15"/>
    <p:sldId id="340" r:id="rId16"/>
    <p:sldId id="351" r:id="rId17"/>
    <p:sldId id="354" r:id="rId18"/>
    <p:sldId id="352" r:id="rId19"/>
  </p:sldIdLst>
  <p:sldSz cx="12192000" cy="6858000"/>
  <p:notesSz cx="6858000" cy="9144000"/>
  <p:embeddedFontLst>
    <p:embeddedFont>
      <p:font typeface="Aptos" panose="020B0004020202020204" pitchFamily="34" charset="0"/>
      <p:regular r:id="rId21"/>
      <p:bold r:id="rId22"/>
      <p:italic r:id="rId23"/>
      <p:boldItalic r:id="rId24"/>
    </p:embeddedFont>
    <p:embeddedFont>
      <p:font typeface="Avenir Book" panose="02000503020000020003" pitchFamily="2" charset="0"/>
      <p:regular r:id="rId25"/>
      <p:italic r:id="rId26"/>
    </p:embeddedFont>
    <p:embeddedFont>
      <p:font typeface="Avenir Heavy" panose="02000503020000020003" pitchFamily="2" charset="0"/>
      <p:bold r:id="rId27"/>
      <p:italic r:id="rId28"/>
      <p:boldItalic r:id="rId29"/>
    </p:embeddedFont>
    <p:embeddedFont>
      <p:font typeface="Avenir Light" panose="020B0402020203020204" pitchFamily="34" charset="77"/>
      <p:regular r:id="rId30"/>
      <p:italic r:id="rId31"/>
    </p:embeddedFont>
    <p:embeddedFont>
      <p:font typeface="Avenir Next LT Pro" panose="020B0504020202020204" pitchFamily="34" charset="77"/>
      <p:regular r:id="rId32"/>
      <p:bold r:id="rId33"/>
      <p:italic r:id="rId34"/>
      <p:boldItalic r:id="rId35"/>
    </p:embeddedFont>
    <p:embeddedFont>
      <p:font typeface="Avenir Regular" panose="020B0503020203020204" pitchFamily="34" charset="-78"/>
      <p:regular r:id="rId36"/>
    </p:embeddedFont>
    <p:embeddedFont>
      <p:font typeface="Calibri" panose="020F0502020204030204" pitchFamily="34" charset="0"/>
      <p:regular r:id="rId37"/>
      <p:bold r:id="rId38"/>
      <p:italic r:id="rId39"/>
      <p:boldItalic r:id="rId40"/>
    </p:embeddedFont>
    <p:embeddedFont>
      <p:font typeface="Calibri Light" panose="020F0302020204030204" pitchFamily="34" charset="0"/>
      <p:regular r:id="rId41"/>
      <p: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3F4C"/>
    <a:srgbClr val="273871"/>
    <a:srgbClr val="9A262A"/>
    <a:srgbClr val="DCD7D0"/>
    <a:srgbClr val="EFEBE1"/>
    <a:srgbClr val="ECB32A"/>
    <a:srgbClr val="2A3870"/>
    <a:srgbClr val="9A9478"/>
    <a:srgbClr val="585056"/>
    <a:srgbClr val="C1D3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57"/>
    <p:restoredTop sz="96327"/>
  </p:normalViewPr>
  <p:slideViewPr>
    <p:cSldViewPr snapToGrid="0" snapToObjects="1">
      <p:cViewPr varScale="1">
        <p:scale>
          <a:sx n="123" d="100"/>
          <a:sy n="123" d="100"/>
        </p:scale>
        <p:origin x="27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font" Target="fonts/font22.fntdata"/><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1.fntdata"/><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schemas.openxmlformats.org/officeDocument/2006/relationships/tableStyles" Target="tableStyles.xml"/><Relationship Id="rId20" Type="http://schemas.openxmlformats.org/officeDocument/2006/relationships/notesMaster" Target="notesMasters/notesMaster1.xml"/><Relationship Id="rId41" Type="http://schemas.openxmlformats.org/officeDocument/2006/relationships/font" Target="fonts/font21.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Longmore" userId="f80b82c90b9c9de8" providerId="LiveId" clId="{4F0D8F6A-B997-4FC6-AE2F-C57DB55C3C16}"/>
    <pc:docChg chg="modSld">
      <pc:chgData name="Michelle Longmore" userId="f80b82c90b9c9de8" providerId="LiveId" clId="{4F0D8F6A-B997-4FC6-AE2F-C57DB55C3C16}" dt="2023-11-20T20:08:04.282" v="3" actId="2711"/>
      <pc:docMkLst>
        <pc:docMk/>
      </pc:docMkLst>
      <pc:sldChg chg="modSp mod">
        <pc:chgData name="Michelle Longmore" userId="f80b82c90b9c9de8" providerId="LiveId" clId="{4F0D8F6A-B997-4FC6-AE2F-C57DB55C3C16}" dt="2023-11-20T20:06:04.614" v="0" actId="2711"/>
        <pc:sldMkLst>
          <pc:docMk/>
          <pc:sldMk cId="1557527740" sldId="310"/>
        </pc:sldMkLst>
        <pc:spChg chg="mod">
          <ac:chgData name="Michelle Longmore" userId="f80b82c90b9c9de8" providerId="LiveId" clId="{4F0D8F6A-B997-4FC6-AE2F-C57DB55C3C16}" dt="2023-11-20T20:06:04.614" v="0" actId="2711"/>
          <ac:spMkLst>
            <pc:docMk/>
            <pc:sldMk cId="1557527740" sldId="310"/>
            <ac:spMk id="6" creationId="{4B70DD5E-E8C6-99AA-DB53-F5196C5DF247}"/>
          </ac:spMkLst>
        </pc:spChg>
      </pc:sldChg>
      <pc:sldChg chg="modSp mod">
        <pc:chgData name="Michelle Longmore" userId="f80b82c90b9c9de8" providerId="LiveId" clId="{4F0D8F6A-B997-4FC6-AE2F-C57DB55C3C16}" dt="2023-11-20T20:06:14.950" v="1" actId="2711"/>
        <pc:sldMkLst>
          <pc:docMk/>
          <pc:sldMk cId="2839978843" sldId="343"/>
        </pc:sldMkLst>
        <pc:spChg chg="mod">
          <ac:chgData name="Michelle Longmore" userId="f80b82c90b9c9de8" providerId="LiveId" clId="{4F0D8F6A-B997-4FC6-AE2F-C57DB55C3C16}" dt="2023-11-20T20:06:14.950" v="1" actId="2711"/>
          <ac:spMkLst>
            <pc:docMk/>
            <pc:sldMk cId="2839978843" sldId="343"/>
            <ac:spMk id="7" creationId="{1E34E7AF-22B6-2D76-828E-FF405FC98B67}"/>
          </ac:spMkLst>
        </pc:spChg>
      </pc:sldChg>
      <pc:sldChg chg="modSp mod">
        <pc:chgData name="Michelle Longmore" userId="f80b82c90b9c9de8" providerId="LiveId" clId="{4F0D8F6A-B997-4FC6-AE2F-C57DB55C3C16}" dt="2023-11-20T20:08:04.282" v="3" actId="2711"/>
        <pc:sldMkLst>
          <pc:docMk/>
          <pc:sldMk cId="1231717793" sldId="344"/>
        </pc:sldMkLst>
        <pc:spChg chg="mod">
          <ac:chgData name="Michelle Longmore" userId="f80b82c90b9c9de8" providerId="LiveId" clId="{4F0D8F6A-B997-4FC6-AE2F-C57DB55C3C16}" dt="2023-11-20T20:06:25.130" v="2" actId="2711"/>
          <ac:spMkLst>
            <pc:docMk/>
            <pc:sldMk cId="1231717793" sldId="344"/>
            <ac:spMk id="4" creationId="{8B7E6278-16A7-5E79-633B-11D2E32FB19D}"/>
          </ac:spMkLst>
        </pc:spChg>
        <pc:spChg chg="mod">
          <ac:chgData name="Michelle Longmore" userId="f80b82c90b9c9de8" providerId="LiveId" clId="{4F0D8F6A-B997-4FC6-AE2F-C57DB55C3C16}" dt="2023-11-20T20:08:04.282" v="3" actId="2711"/>
          <ac:spMkLst>
            <pc:docMk/>
            <pc:sldMk cId="1231717793" sldId="344"/>
            <ac:spMk id="11" creationId="{8B7578BF-A332-9D82-32F2-633C200856F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58CF19-FDFC-644C-A2E0-DEE00D7A5C3A}" type="datetimeFigureOut">
              <a:rPr lang="en-US" smtClean="0"/>
              <a:t>11/30/23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C8F329-A498-234F-8AB8-351832AEC979}" type="slidenum">
              <a:rPr lang="en-US" smtClean="0"/>
              <a:t>‹#›</a:t>
            </a:fld>
            <a:endParaRPr lang="en-US"/>
          </a:p>
        </p:txBody>
      </p:sp>
    </p:spTree>
    <p:extLst>
      <p:ext uri="{BB962C8B-B14F-4D97-AF65-F5344CB8AC3E}">
        <p14:creationId xmlns:p14="http://schemas.microsoft.com/office/powerpoint/2010/main" val="3350486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2.emf"/><Relationship Id="rId4" Type="http://schemas.openxmlformats.org/officeDocument/2006/relationships/image" Target="../media/image5.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45B3E9C0-62AE-4F41-5778-A507C5BE623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58" t="74230" b="-1414"/>
          <a:stretch/>
        </p:blipFill>
        <p:spPr>
          <a:xfrm>
            <a:off x="0" y="5215949"/>
            <a:ext cx="12175588" cy="1740025"/>
          </a:xfrm>
          <a:prstGeom prst="rect">
            <a:avLst/>
          </a:prstGeom>
        </p:spPr>
      </p:pic>
      <p:pic>
        <p:nvPicPr>
          <p:cNvPr id="4" name="Picture 3">
            <a:extLst>
              <a:ext uri="{FF2B5EF4-FFF2-40B4-BE49-F238E27FC236}">
                <a16:creationId xmlns:a16="http://schemas.microsoft.com/office/drawing/2014/main" id="{53DBC55E-1AC8-53AF-92BE-8756DC539814}"/>
              </a:ext>
            </a:extLst>
          </p:cNvPr>
          <p:cNvPicPr>
            <a:picLocks noChangeAspect="1"/>
          </p:cNvPicPr>
          <p:nvPr userDrawn="1"/>
        </p:nvPicPr>
        <p:blipFill>
          <a:blip r:embed="rId3"/>
          <a:stretch>
            <a:fillRect/>
          </a:stretch>
        </p:blipFill>
        <p:spPr>
          <a:xfrm>
            <a:off x="8630787" y="403748"/>
            <a:ext cx="2773811" cy="1188776"/>
          </a:xfrm>
          <a:prstGeom prst="rect">
            <a:avLst/>
          </a:prstGeom>
        </p:spPr>
      </p:pic>
    </p:spTree>
    <p:extLst>
      <p:ext uri="{BB962C8B-B14F-4D97-AF65-F5344CB8AC3E}">
        <p14:creationId xmlns:p14="http://schemas.microsoft.com/office/powerpoint/2010/main" val="883197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759DB27-2227-364A-9630-9A279C9FD7AA}"/>
              </a:ext>
            </a:extLst>
          </p:cNvPr>
          <p:cNvSpPr>
            <a:spLocks noGrp="1"/>
          </p:cNvSpPr>
          <p:nvPr>
            <p:ph type="subTitle" idx="1"/>
          </p:nvPr>
        </p:nvSpPr>
        <p:spPr>
          <a:xfrm>
            <a:off x="882868" y="2836066"/>
            <a:ext cx="9144000" cy="1655762"/>
          </a:xfrm>
        </p:spPr>
        <p:txBody>
          <a:bodyPr/>
          <a:lstStyle>
            <a:lvl1pPr marL="0" indent="0" algn="l">
              <a:buNone/>
              <a:defRPr sz="2400" b="0" i="0">
                <a:latin typeface="Avenir Book"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Rectangle 4">
            <a:extLst>
              <a:ext uri="{FF2B5EF4-FFF2-40B4-BE49-F238E27FC236}">
                <a16:creationId xmlns:a16="http://schemas.microsoft.com/office/drawing/2014/main" id="{CBF21828-A594-EAF9-AB97-F26F3E9F4D44}"/>
              </a:ext>
            </a:extLst>
          </p:cNvPr>
          <p:cNvSpPr/>
          <p:nvPr userDrawn="1"/>
        </p:nvSpPr>
        <p:spPr>
          <a:xfrm>
            <a:off x="-1" y="-12048"/>
            <a:ext cx="12192000" cy="1344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3098E624-FB66-8043-F083-2F9F032273DE}"/>
              </a:ext>
            </a:extLst>
          </p:cNvPr>
          <p:cNvSpPr/>
          <p:nvPr userDrawn="1"/>
        </p:nvSpPr>
        <p:spPr>
          <a:xfrm>
            <a:off x="707836" y="5996539"/>
            <a:ext cx="10649946" cy="461578"/>
          </a:xfrm>
          <a:custGeom>
            <a:avLst/>
            <a:gdLst>
              <a:gd name="connsiteX0" fmla="*/ 0 w 10649946"/>
              <a:gd name="connsiteY0" fmla="*/ 0 h 461578"/>
              <a:gd name="connsiteX1" fmla="*/ 8248682 w 10649946"/>
              <a:gd name="connsiteY1" fmla="*/ 0 h 461578"/>
              <a:gd name="connsiteX2" fmla="*/ 8541723 w 10649946"/>
              <a:gd name="connsiteY2" fmla="*/ 0 h 461578"/>
              <a:gd name="connsiteX3" fmla="*/ 10419157 w 10649946"/>
              <a:gd name="connsiteY3" fmla="*/ 0 h 461578"/>
              <a:gd name="connsiteX4" fmla="*/ 10649946 w 10649946"/>
              <a:gd name="connsiteY4" fmla="*/ 230789 h 461578"/>
              <a:gd name="connsiteX5" fmla="*/ 10419157 w 10649946"/>
              <a:gd name="connsiteY5" fmla="*/ 461578 h 461578"/>
              <a:gd name="connsiteX6" fmla="*/ 10419151 w 10649946"/>
              <a:gd name="connsiteY6" fmla="*/ 461578 h 461578"/>
              <a:gd name="connsiteX7" fmla="*/ 8541723 w 10649946"/>
              <a:gd name="connsiteY7" fmla="*/ 461578 h 461578"/>
              <a:gd name="connsiteX8" fmla="*/ 8541723 w 10649946"/>
              <a:gd name="connsiteY8" fmla="*/ 461578 h 461578"/>
              <a:gd name="connsiteX9" fmla="*/ 0 w 10649946"/>
              <a:gd name="connsiteY9" fmla="*/ 461578 h 461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49946" h="461578">
                <a:moveTo>
                  <a:pt x="0" y="0"/>
                </a:moveTo>
                <a:lnTo>
                  <a:pt x="8248682" y="0"/>
                </a:lnTo>
                <a:lnTo>
                  <a:pt x="8541723" y="0"/>
                </a:lnTo>
                <a:lnTo>
                  <a:pt x="10419157" y="0"/>
                </a:lnTo>
                <a:cubicBezTo>
                  <a:pt x="10546618" y="0"/>
                  <a:pt x="10649946" y="103328"/>
                  <a:pt x="10649946" y="230789"/>
                </a:cubicBezTo>
                <a:cubicBezTo>
                  <a:pt x="10649946" y="358251"/>
                  <a:pt x="10546618" y="461578"/>
                  <a:pt x="10419157" y="461578"/>
                </a:cubicBezTo>
                <a:lnTo>
                  <a:pt x="10419151" y="461578"/>
                </a:lnTo>
                <a:lnTo>
                  <a:pt x="8541723" y="461578"/>
                </a:lnTo>
                <a:lnTo>
                  <a:pt x="8541723" y="461578"/>
                </a:lnTo>
                <a:lnTo>
                  <a:pt x="0" y="461578"/>
                </a:lnTo>
                <a:close/>
              </a:path>
            </a:pathLst>
          </a:custGeom>
          <a:solidFill>
            <a:srgbClr val="27387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FAB3274-A6B6-2C49-BDBD-12A5AE4A1A51}"/>
              </a:ext>
            </a:extLst>
          </p:cNvPr>
          <p:cNvSpPr>
            <a:spLocks noGrp="1"/>
          </p:cNvSpPr>
          <p:nvPr>
            <p:ph type="ctrTitle"/>
          </p:nvPr>
        </p:nvSpPr>
        <p:spPr>
          <a:xfrm>
            <a:off x="882868" y="1024333"/>
            <a:ext cx="9144000" cy="1151733"/>
          </a:xfrm>
        </p:spPr>
        <p:txBody>
          <a:bodyPr lIns="0" tIns="0" rIns="0" bIns="0" anchor="t">
            <a:normAutofit/>
          </a:bodyPr>
          <a:lstStyle>
            <a:lvl1pPr algn="l">
              <a:defRPr sz="4500" b="0" i="0">
                <a:latin typeface="Avenir Light" panose="020B0402020203020204" pitchFamily="34" charset="77"/>
              </a:defRPr>
            </a:lvl1pPr>
          </a:lstStyle>
          <a:p>
            <a:r>
              <a:rPr lang="en-US" dirty="0"/>
              <a:t>Click to edit Master title style</a:t>
            </a:r>
          </a:p>
        </p:txBody>
      </p:sp>
      <p:sp>
        <p:nvSpPr>
          <p:cNvPr id="21" name="TextBox 20">
            <a:extLst>
              <a:ext uri="{FF2B5EF4-FFF2-40B4-BE49-F238E27FC236}">
                <a16:creationId xmlns:a16="http://schemas.microsoft.com/office/drawing/2014/main" id="{981603A6-4D19-0092-F97A-A4AF702E2098}"/>
              </a:ext>
            </a:extLst>
          </p:cNvPr>
          <p:cNvSpPr txBox="1"/>
          <p:nvPr userDrawn="1"/>
        </p:nvSpPr>
        <p:spPr>
          <a:xfrm>
            <a:off x="806829" y="6068255"/>
            <a:ext cx="8986962"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FFFFFF"/>
                </a:solidFill>
                <a:effectLst/>
                <a:latin typeface="Avenir Regular" panose="020B0503020203020204" pitchFamily="34" charset="-78"/>
                <a:ea typeface="Times New Roman" panose="02020603050405020304" pitchFamily="18" charset="0"/>
                <a:cs typeface="Avenir Regular" panose="020B0503020203020204" pitchFamily="34" charset="-78"/>
              </a:rPr>
              <a:t>Supervising Peer Specialists Specialization Track •  Session 5</a:t>
            </a:r>
            <a:endParaRPr lang="en-US" sz="1600" dirty="0">
              <a:effectLst/>
              <a:latin typeface="Avenir Regular" panose="020B0503020203020204" pitchFamily="34" charset="-78"/>
              <a:ea typeface="Times New Roman" panose="02020603050405020304" pitchFamily="18" charset="0"/>
              <a:cs typeface="Avenir Regular" panose="020B0503020203020204" pitchFamily="34" charset="-78"/>
            </a:endParaRPr>
          </a:p>
          <a:p>
            <a:endParaRPr lang="en-US" dirty="0"/>
          </a:p>
        </p:txBody>
      </p:sp>
    </p:spTree>
    <p:extLst>
      <p:ext uri="{BB962C8B-B14F-4D97-AF65-F5344CB8AC3E}">
        <p14:creationId xmlns:p14="http://schemas.microsoft.com/office/powerpoint/2010/main" val="3783554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2D09C7-2668-70FD-096E-E10777B73DC6}"/>
              </a:ext>
            </a:extLst>
          </p:cNvPr>
          <p:cNvSpPr/>
          <p:nvPr userDrawn="1"/>
        </p:nvSpPr>
        <p:spPr>
          <a:xfrm>
            <a:off x="8206" y="1938479"/>
            <a:ext cx="12175588" cy="4931229"/>
          </a:xfrm>
          <a:prstGeom prst="rect">
            <a:avLst/>
          </a:prstGeom>
          <a:solidFill>
            <a:srgbClr val="2738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a:extLst>
              <a:ext uri="{FF2B5EF4-FFF2-40B4-BE49-F238E27FC236}">
                <a16:creationId xmlns:a16="http://schemas.microsoft.com/office/drawing/2014/main" id="{D157D48E-6392-190A-1B80-180025A85D34}"/>
              </a:ext>
            </a:extLst>
          </p:cNvPr>
          <p:cNvSpPr/>
          <p:nvPr userDrawn="1"/>
        </p:nvSpPr>
        <p:spPr>
          <a:xfrm>
            <a:off x="-5655714" y="3125025"/>
            <a:ext cx="7623349" cy="1465384"/>
          </a:xfrm>
          <a:custGeom>
            <a:avLst/>
            <a:gdLst>
              <a:gd name="connsiteX0" fmla="*/ 0 w 7623349"/>
              <a:gd name="connsiteY0" fmla="*/ 0 h 1465384"/>
              <a:gd name="connsiteX1" fmla="*/ 6890657 w 7623349"/>
              <a:gd name="connsiteY1" fmla="*/ 0 h 1465384"/>
              <a:gd name="connsiteX2" fmla="*/ 7623349 w 7623349"/>
              <a:gd name="connsiteY2" fmla="*/ 732692 h 1465384"/>
              <a:gd name="connsiteX3" fmla="*/ 6890657 w 7623349"/>
              <a:gd name="connsiteY3" fmla="*/ 1465384 h 1465384"/>
              <a:gd name="connsiteX4" fmla="*/ 6890637 w 7623349"/>
              <a:gd name="connsiteY4" fmla="*/ 1465383 h 1465384"/>
              <a:gd name="connsiteX5" fmla="*/ 0 w 7623349"/>
              <a:gd name="connsiteY5" fmla="*/ 1465383 h 146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3349" h="1465384">
                <a:moveTo>
                  <a:pt x="0" y="0"/>
                </a:moveTo>
                <a:lnTo>
                  <a:pt x="6890657" y="0"/>
                </a:lnTo>
                <a:cubicBezTo>
                  <a:pt x="7295312" y="0"/>
                  <a:pt x="7623349" y="328037"/>
                  <a:pt x="7623349" y="732692"/>
                </a:cubicBezTo>
                <a:cubicBezTo>
                  <a:pt x="7623349" y="1137347"/>
                  <a:pt x="7295312" y="1465384"/>
                  <a:pt x="6890657" y="1465384"/>
                </a:cubicBezTo>
                <a:lnTo>
                  <a:pt x="6890637" y="1465383"/>
                </a:lnTo>
                <a:lnTo>
                  <a:pt x="0" y="1465383"/>
                </a:lnTo>
                <a:close/>
              </a:path>
            </a:pathLst>
          </a:custGeom>
          <a:solidFill>
            <a:srgbClr val="DCD7D0">
              <a:alpha val="9015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9" name="Picture 8">
            <a:extLst>
              <a:ext uri="{FF2B5EF4-FFF2-40B4-BE49-F238E27FC236}">
                <a16:creationId xmlns:a16="http://schemas.microsoft.com/office/drawing/2014/main" id="{3C335EDA-E688-DE6A-3D39-343F26566405}"/>
              </a:ext>
            </a:extLst>
          </p:cNvPr>
          <p:cNvPicPr>
            <a:picLocks noChangeAspect="1"/>
          </p:cNvPicPr>
          <p:nvPr userDrawn="1"/>
        </p:nvPicPr>
        <p:blipFill>
          <a:blip r:embed="rId2">
            <a:alphaModFix amt="21000"/>
          </a:blip>
          <a:stretch>
            <a:fillRect/>
          </a:stretch>
        </p:blipFill>
        <p:spPr>
          <a:xfrm>
            <a:off x="8206" y="1938479"/>
            <a:ext cx="12192000" cy="6265333"/>
          </a:xfrm>
          <a:prstGeom prst="rect">
            <a:avLst/>
          </a:prstGeom>
        </p:spPr>
      </p:pic>
      <p:pic>
        <p:nvPicPr>
          <p:cNvPr id="5" name="Graphic 4" descr="Caret Right with solid fill">
            <a:extLst>
              <a:ext uri="{FF2B5EF4-FFF2-40B4-BE49-F238E27FC236}">
                <a16:creationId xmlns:a16="http://schemas.microsoft.com/office/drawing/2014/main" id="{75FA7DC4-7A1E-B593-5C6D-81C92DC1D74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45041" y="3192317"/>
            <a:ext cx="1330800" cy="1330800"/>
          </a:xfrm>
          <a:prstGeom prst="rect">
            <a:avLst/>
          </a:prstGeom>
        </p:spPr>
      </p:pic>
      <p:pic>
        <p:nvPicPr>
          <p:cNvPr id="6" name="Picture 5">
            <a:extLst>
              <a:ext uri="{FF2B5EF4-FFF2-40B4-BE49-F238E27FC236}">
                <a16:creationId xmlns:a16="http://schemas.microsoft.com/office/drawing/2014/main" id="{474D7E4E-C799-D153-E2E4-985FC397AD98}"/>
              </a:ext>
            </a:extLst>
          </p:cNvPr>
          <p:cNvPicPr>
            <a:picLocks noChangeAspect="1"/>
          </p:cNvPicPr>
          <p:nvPr userDrawn="1"/>
        </p:nvPicPr>
        <p:blipFill>
          <a:blip r:embed="rId5"/>
          <a:stretch>
            <a:fillRect/>
          </a:stretch>
        </p:blipFill>
        <p:spPr>
          <a:xfrm>
            <a:off x="9078684" y="403748"/>
            <a:ext cx="2325914" cy="996820"/>
          </a:xfrm>
          <a:prstGeom prst="rect">
            <a:avLst/>
          </a:prstGeom>
        </p:spPr>
      </p:pic>
    </p:spTree>
    <p:extLst>
      <p:ext uri="{BB962C8B-B14F-4D97-AF65-F5344CB8AC3E}">
        <p14:creationId xmlns:p14="http://schemas.microsoft.com/office/powerpoint/2010/main" val="196517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375F66-15F0-3628-9FF8-505221115500}"/>
              </a:ext>
            </a:extLst>
          </p:cNvPr>
          <p:cNvSpPr txBox="1"/>
          <p:nvPr userDrawn="1"/>
        </p:nvSpPr>
        <p:spPr>
          <a:xfrm>
            <a:off x="806829" y="6068255"/>
            <a:ext cx="8986962"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273871"/>
                </a:solidFill>
                <a:effectLst/>
                <a:latin typeface="Avenir Regular" panose="020B0503020203020204" pitchFamily="34" charset="-78"/>
                <a:ea typeface="Times New Roman" panose="02020603050405020304" pitchFamily="18" charset="0"/>
                <a:cs typeface="Avenir Regular" panose="020B0503020203020204" pitchFamily="34" charset="-78"/>
              </a:rPr>
              <a:t>Supervising Peer Specialists Specialization Track </a:t>
            </a:r>
            <a:r>
              <a:rPr lang="en-US" sz="1600" dirty="0">
                <a:solidFill>
                  <a:srgbClr val="D53F4C"/>
                </a:solidFill>
                <a:effectLst/>
                <a:latin typeface="Avenir Regular" panose="020B0503020203020204" pitchFamily="34" charset="-78"/>
                <a:ea typeface="Times New Roman" panose="02020603050405020304" pitchFamily="18" charset="0"/>
                <a:cs typeface="Avenir Regular" panose="020B0503020203020204" pitchFamily="34" charset="-78"/>
              </a:rPr>
              <a:t>•</a:t>
            </a:r>
            <a:r>
              <a:rPr lang="en-US" sz="1600" dirty="0">
                <a:solidFill>
                  <a:srgbClr val="C00000"/>
                </a:solidFill>
                <a:effectLst/>
                <a:latin typeface="Avenir Regular" panose="020B0503020203020204" pitchFamily="34" charset="-78"/>
                <a:ea typeface="Times New Roman" panose="02020603050405020304" pitchFamily="18" charset="0"/>
                <a:cs typeface="Avenir Regular" panose="020B0503020203020204" pitchFamily="34" charset="-78"/>
              </a:rPr>
              <a:t>  </a:t>
            </a:r>
            <a:r>
              <a:rPr lang="en-US" sz="1600" dirty="0">
                <a:solidFill>
                  <a:srgbClr val="273871"/>
                </a:solidFill>
                <a:effectLst/>
                <a:latin typeface="Avenir Regular" panose="020B0503020203020204" pitchFamily="34" charset="-78"/>
                <a:ea typeface="Times New Roman" panose="02020603050405020304" pitchFamily="18" charset="0"/>
                <a:cs typeface="Avenir Regular" panose="020B0503020203020204" pitchFamily="34" charset="-78"/>
              </a:rPr>
              <a:t>Session 5</a:t>
            </a:r>
          </a:p>
          <a:p>
            <a:endParaRPr lang="en-US" dirty="0">
              <a:solidFill>
                <a:srgbClr val="C00000"/>
              </a:solidFill>
            </a:endParaRPr>
          </a:p>
        </p:txBody>
      </p:sp>
      <p:cxnSp>
        <p:nvCxnSpPr>
          <p:cNvPr id="3" name="Straight Connector 2">
            <a:extLst>
              <a:ext uri="{FF2B5EF4-FFF2-40B4-BE49-F238E27FC236}">
                <a16:creationId xmlns:a16="http://schemas.microsoft.com/office/drawing/2014/main" id="{A86342F5-7EEC-9740-CD00-21D0F4C81A36}"/>
              </a:ext>
            </a:extLst>
          </p:cNvPr>
          <p:cNvCxnSpPr>
            <a:cxnSpLocks/>
          </p:cNvCxnSpPr>
          <p:nvPr userDrawn="1"/>
        </p:nvCxnSpPr>
        <p:spPr>
          <a:xfrm>
            <a:off x="6497782" y="6232919"/>
            <a:ext cx="5694218" cy="0"/>
          </a:xfrm>
          <a:prstGeom prst="line">
            <a:avLst/>
          </a:prstGeom>
          <a:ln w="50800" cap="rnd">
            <a:solidFill>
              <a:srgbClr val="DCD7D0"/>
            </a:solidFill>
            <a:prstDash val="sysDot"/>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09468AD-DA3F-52DF-969B-654D58486C99}"/>
              </a:ext>
            </a:extLst>
          </p:cNvPr>
          <p:cNvPicPr>
            <a:picLocks noChangeAspect="1"/>
          </p:cNvPicPr>
          <p:nvPr userDrawn="1"/>
        </p:nvPicPr>
        <p:blipFill rotWithShape="1">
          <a:blip r:embed="rId2" cstate="screen">
            <a:alphaModFix amt="72000"/>
            <a:extLst>
              <a:ext uri="{28A0092B-C50C-407E-A947-70E740481C1C}">
                <a14:useLocalDpi xmlns:a14="http://schemas.microsoft.com/office/drawing/2010/main"/>
              </a:ext>
            </a:extLst>
          </a:blip>
          <a:srcRect l="1" t="48193" r="-3891" b="32090"/>
          <a:stretch/>
        </p:blipFill>
        <p:spPr>
          <a:xfrm>
            <a:off x="0" y="1314991"/>
            <a:ext cx="12316097" cy="1280160"/>
          </a:xfrm>
          <a:prstGeom prst="rect">
            <a:avLst/>
          </a:prstGeom>
        </p:spPr>
      </p:pic>
    </p:spTree>
    <p:extLst>
      <p:ext uri="{BB962C8B-B14F-4D97-AF65-F5344CB8AC3E}">
        <p14:creationId xmlns:p14="http://schemas.microsoft.com/office/powerpoint/2010/main" val="20096109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7583F3-E85C-6345-BEE6-224858D495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B107390-B680-2B49-8AA0-905C21F6F3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32083790"/>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59" r:id="rId3"/>
    <p:sldLayoutId id="2147483665" r:id="rId4"/>
  </p:sldLayoutIdLst>
  <p:txStyles>
    <p:titleStyle>
      <a:lvl1pPr algn="l" defTabSz="914400" rtl="0" eaLnBrk="1" latinLnBrk="0" hangingPunct="1">
        <a:lnSpc>
          <a:spcPct val="90000"/>
        </a:lnSpc>
        <a:spcBef>
          <a:spcPct val="0"/>
        </a:spcBef>
        <a:buNone/>
        <a:defRPr sz="4400" b="0" i="0" kern="1200">
          <a:solidFill>
            <a:schemeClr val="tx1"/>
          </a:solidFill>
          <a:latin typeface="Avenir Book"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Clr>
          <a:srgbClr val="D53F4C"/>
        </a:buClr>
        <a:buFont typeface="Wingdings" pitchFamily="2" charset="2"/>
        <a:buChar char="§"/>
        <a:defRPr sz="2800" b="0" i="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Clr>
          <a:srgbClr val="D53F4C"/>
        </a:buClr>
        <a:buFont typeface="Wingdings" pitchFamily="2" charset="2"/>
        <a:buChar char="§"/>
        <a:defRPr sz="2400" b="0" i="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Clr>
          <a:srgbClr val="D53F4C"/>
        </a:buClr>
        <a:buFont typeface="Wingdings" pitchFamily="2" charset="2"/>
        <a:buChar char="§"/>
        <a:defRPr sz="2000" b="0" i="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Clr>
          <a:srgbClr val="D53F4C"/>
        </a:buClr>
        <a:buFont typeface="Wingdings" pitchFamily="2" charset="2"/>
        <a:buChar char="§"/>
        <a:defRPr sz="1800" b="0" i="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Clr>
          <a:srgbClr val="D53F4C"/>
        </a:buClr>
        <a:buFont typeface="Wingdings" pitchFamily="2" charset="2"/>
        <a:buChar char="§"/>
        <a:defRPr sz="1800" b="0" i="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ouple of men sitting at a table looking at a computer&#10;&#10;Description automatically generated">
            <a:extLst>
              <a:ext uri="{FF2B5EF4-FFF2-40B4-BE49-F238E27FC236}">
                <a16:creationId xmlns:a16="http://schemas.microsoft.com/office/drawing/2014/main" id="{E6A84309-1411-F0B1-9BBC-DABAE823D2D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44379" y="1744845"/>
            <a:ext cx="8565272" cy="3728999"/>
          </a:xfrm>
          <a:prstGeom prst="rect">
            <a:avLst/>
          </a:prstGeom>
        </p:spPr>
      </p:pic>
      <p:sp>
        <p:nvSpPr>
          <p:cNvPr id="5" name="Freeform 4">
            <a:extLst>
              <a:ext uri="{FF2B5EF4-FFF2-40B4-BE49-F238E27FC236}">
                <a16:creationId xmlns:a16="http://schemas.microsoft.com/office/drawing/2014/main" id="{9A72D59D-4F9E-909D-D189-AFE5B97D4808}"/>
              </a:ext>
            </a:extLst>
          </p:cNvPr>
          <p:cNvSpPr/>
          <p:nvPr/>
        </p:nvSpPr>
        <p:spPr>
          <a:xfrm>
            <a:off x="0" y="4611024"/>
            <a:ext cx="7623349" cy="1465384"/>
          </a:xfrm>
          <a:custGeom>
            <a:avLst/>
            <a:gdLst>
              <a:gd name="connsiteX0" fmla="*/ 0 w 7623349"/>
              <a:gd name="connsiteY0" fmla="*/ 0 h 1465384"/>
              <a:gd name="connsiteX1" fmla="*/ 6890657 w 7623349"/>
              <a:gd name="connsiteY1" fmla="*/ 0 h 1465384"/>
              <a:gd name="connsiteX2" fmla="*/ 7623349 w 7623349"/>
              <a:gd name="connsiteY2" fmla="*/ 732692 h 1465384"/>
              <a:gd name="connsiteX3" fmla="*/ 6890657 w 7623349"/>
              <a:gd name="connsiteY3" fmla="*/ 1465384 h 1465384"/>
              <a:gd name="connsiteX4" fmla="*/ 6890637 w 7623349"/>
              <a:gd name="connsiteY4" fmla="*/ 1465383 h 1465384"/>
              <a:gd name="connsiteX5" fmla="*/ 0 w 7623349"/>
              <a:gd name="connsiteY5" fmla="*/ 1465383 h 146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3349" h="1465384">
                <a:moveTo>
                  <a:pt x="0" y="0"/>
                </a:moveTo>
                <a:lnTo>
                  <a:pt x="6890657" y="0"/>
                </a:lnTo>
                <a:cubicBezTo>
                  <a:pt x="7295312" y="0"/>
                  <a:pt x="7623349" y="328037"/>
                  <a:pt x="7623349" y="732692"/>
                </a:cubicBezTo>
                <a:cubicBezTo>
                  <a:pt x="7623349" y="1137347"/>
                  <a:pt x="7295312" y="1465384"/>
                  <a:pt x="6890657" y="1465384"/>
                </a:cubicBezTo>
                <a:lnTo>
                  <a:pt x="6890637" y="1465383"/>
                </a:lnTo>
                <a:lnTo>
                  <a:pt x="0" y="1465383"/>
                </a:lnTo>
                <a:close/>
              </a:path>
            </a:pathLst>
          </a:custGeom>
          <a:solidFill>
            <a:srgbClr val="27387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extBox 1">
            <a:extLst>
              <a:ext uri="{FF2B5EF4-FFF2-40B4-BE49-F238E27FC236}">
                <a16:creationId xmlns:a16="http://schemas.microsoft.com/office/drawing/2014/main" id="{E6D7D754-C64B-CF14-7583-C539B5465AAD}"/>
              </a:ext>
            </a:extLst>
          </p:cNvPr>
          <p:cNvSpPr txBox="1"/>
          <p:nvPr/>
        </p:nvSpPr>
        <p:spPr>
          <a:xfrm>
            <a:off x="423893" y="4629858"/>
            <a:ext cx="6952891" cy="1446550"/>
          </a:xfrm>
          <a:prstGeom prst="rect">
            <a:avLst/>
          </a:prstGeom>
          <a:noFill/>
        </p:spPr>
        <p:txBody>
          <a:bodyPr wrap="square" rtlCol="0">
            <a:spAutoFit/>
          </a:bodyPr>
          <a:lstStyle/>
          <a:p>
            <a:pPr algn="l"/>
            <a:r>
              <a:rPr lang="en-US" sz="4400" b="0" i="0" dirty="0">
                <a:solidFill>
                  <a:schemeClr val="bg1"/>
                </a:solidFill>
                <a:effectLst/>
                <a:latin typeface="Avenir Book" panose="02000503020000020003" pitchFamily="2" charset="0"/>
              </a:rPr>
              <a:t>Navigating Recovery-Oriented Support</a:t>
            </a:r>
          </a:p>
        </p:txBody>
      </p:sp>
      <p:sp>
        <p:nvSpPr>
          <p:cNvPr id="6" name="TextBox 5">
            <a:extLst>
              <a:ext uri="{FF2B5EF4-FFF2-40B4-BE49-F238E27FC236}">
                <a16:creationId xmlns:a16="http://schemas.microsoft.com/office/drawing/2014/main" id="{4B70DD5E-E8C6-99AA-DB53-F5196C5DF247}"/>
              </a:ext>
            </a:extLst>
          </p:cNvPr>
          <p:cNvSpPr txBox="1"/>
          <p:nvPr/>
        </p:nvSpPr>
        <p:spPr>
          <a:xfrm>
            <a:off x="423893" y="3948553"/>
            <a:ext cx="2145135" cy="276999"/>
          </a:xfrm>
          <a:prstGeom prst="rect">
            <a:avLst/>
          </a:prstGeom>
          <a:noFill/>
        </p:spPr>
        <p:txBody>
          <a:bodyPr wrap="square" lIns="0" tIns="0" rIns="0" bIns="0" rtlCol="0">
            <a:spAutoFit/>
          </a:bodyPr>
          <a:lstStyle/>
          <a:p>
            <a:r>
              <a:rPr lang="en-US" spc="100" baseline="0" dirty="0">
                <a:latin typeface="Avenir Next LT Pro" panose="020B0504020202020204" pitchFamily="34" charset="0"/>
              </a:rPr>
              <a:t>SESSION 5</a:t>
            </a:r>
          </a:p>
        </p:txBody>
      </p:sp>
      <p:cxnSp>
        <p:nvCxnSpPr>
          <p:cNvPr id="7" name="Straight Connector 6">
            <a:extLst>
              <a:ext uri="{FF2B5EF4-FFF2-40B4-BE49-F238E27FC236}">
                <a16:creationId xmlns:a16="http://schemas.microsoft.com/office/drawing/2014/main" id="{2A895ED7-F031-0533-5901-EC413F92C60A}"/>
              </a:ext>
            </a:extLst>
          </p:cNvPr>
          <p:cNvCxnSpPr>
            <a:cxnSpLocks/>
          </p:cNvCxnSpPr>
          <p:nvPr/>
        </p:nvCxnSpPr>
        <p:spPr>
          <a:xfrm>
            <a:off x="423894" y="4342510"/>
            <a:ext cx="1380879" cy="0"/>
          </a:xfrm>
          <a:prstGeom prst="line">
            <a:avLst/>
          </a:prstGeom>
          <a:ln w="38100" cap="rnd">
            <a:solidFill>
              <a:srgbClr val="DCD7D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7527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a:extLst>
              <a:ext uri="{FF2B5EF4-FFF2-40B4-BE49-F238E27FC236}">
                <a16:creationId xmlns:a16="http://schemas.microsoft.com/office/drawing/2014/main" id="{55D7D2BC-3B83-29B0-2714-7D29DCB061B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35891" y="766918"/>
            <a:ext cx="3616864" cy="5102906"/>
          </a:xfrm>
          <a:prstGeom prst="rect">
            <a:avLst/>
          </a:prstGeom>
        </p:spPr>
      </p:pic>
      <p:sp>
        <p:nvSpPr>
          <p:cNvPr id="3" name="TextBox 2">
            <a:extLst>
              <a:ext uri="{FF2B5EF4-FFF2-40B4-BE49-F238E27FC236}">
                <a16:creationId xmlns:a16="http://schemas.microsoft.com/office/drawing/2014/main" id="{C9233E1D-633F-1F72-D080-789A1C3C694D}"/>
              </a:ext>
            </a:extLst>
          </p:cNvPr>
          <p:cNvSpPr txBox="1"/>
          <p:nvPr/>
        </p:nvSpPr>
        <p:spPr>
          <a:xfrm>
            <a:off x="4699822" y="3511463"/>
            <a:ext cx="7128500" cy="830997"/>
          </a:xfrm>
          <a:prstGeom prst="rect">
            <a:avLst/>
          </a:prstGeom>
          <a:noFill/>
        </p:spPr>
        <p:txBody>
          <a:bodyPr wrap="square" rtlCol="0">
            <a:spAutoFit/>
          </a:bodyPr>
          <a:lstStyle/>
          <a:p>
            <a:pPr marL="457200" indent="-457200">
              <a:buClr>
                <a:schemeClr val="bg1"/>
              </a:buClr>
              <a:buAutoNum type="arabicPeriod"/>
            </a:pPr>
            <a:r>
              <a:rPr lang="en-US" sz="2400" dirty="0">
                <a:solidFill>
                  <a:schemeClr val="bg2">
                    <a:lumMod val="25000"/>
                  </a:schemeClr>
                </a:solidFill>
                <a:latin typeface="Avenir Book" panose="02000503020000020003" pitchFamily="2" charset="0"/>
              </a:rPr>
              <a:t>Thinking back to the 5 critical functions of supervision from Session 2…</a:t>
            </a:r>
          </a:p>
        </p:txBody>
      </p:sp>
      <p:sp>
        <p:nvSpPr>
          <p:cNvPr id="11" name="Freeform 10">
            <a:extLst>
              <a:ext uri="{FF2B5EF4-FFF2-40B4-BE49-F238E27FC236}">
                <a16:creationId xmlns:a16="http://schemas.microsoft.com/office/drawing/2014/main" id="{9446BA41-C491-43F3-BAD9-8E8B820FB43F}"/>
              </a:ext>
            </a:extLst>
          </p:cNvPr>
          <p:cNvSpPr/>
          <p:nvPr/>
        </p:nvSpPr>
        <p:spPr>
          <a:xfrm>
            <a:off x="-22625278" y="657814"/>
            <a:ext cx="30601252" cy="1326285"/>
          </a:xfrm>
          <a:custGeom>
            <a:avLst/>
            <a:gdLst>
              <a:gd name="connsiteX0" fmla="*/ 0 w 10649946"/>
              <a:gd name="connsiteY0" fmla="*/ 0 h 461578"/>
              <a:gd name="connsiteX1" fmla="*/ 8248682 w 10649946"/>
              <a:gd name="connsiteY1" fmla="*/ 0 h 461578"/>
              <a:gd name="connsiteX2" fmla="*/ 8541723 w 10649946"/>
              <a:gd name="connsiteY2" fmla="*/ 0 h 461578"/>
              <a:gd name="connsiteX3" fmla="*/ 10419157 w 10649946"/>
              <a:gd name="connsiteY3" fmla="*/ 0 h 461578"/>
              <a:gd name="connsiteX4" fmla="*/ 10649946 w 10649946"/>
              <a:gd name="connsiteY4" fmla="*/ 230789 h 461578"/>
              <a:gd name="connsiteX5" fmla="*/ 10419157 w 10649946"/>
              <a:gd name="connsiteY5" fmla="*/ 461578 h 461578"/>
              <a:gd name="connsiteX6" fmla="*/ 10419151 w 10649946"/>
              <a:gd name="connsiteY6" fmla="*/ 461578 h 461578"/>
              <a:gd name="connsiteX7" fmla="*/ 8541723 w 10649946"/>
              <a:gd name="connsiteY7" fmla="*/ 461578 h 461578"/>
              <a:gd name="connsiteX8" fmla="*/ 8541723 w 10649946"/>
              <a:gd name="connsiteY8" fmla="*/ 461578 h 461578"/>
              <a:gd name="connsiteX9" fmla="*/ 0 w 10649946"/>
              <a:gd name="connsiteY9" fmla="*/ 461578 h 461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49946" h="461578">
                <a:moveTo>
                  <a:pt x="0" y="0"/>
                </a:moveTo>
                <a:lnTo>
                  <a:pt x="8248682" y="0"/>
                </a:lnTo>
                <a:lnTo>
                  <a:pt x="8541723" y="0"/>
                </a:lnTo>
                <a:lnTo>
                  <a:pt x="10419157" y="0"/>
                </a:lnTo>
                <a:cubicBezTo>
                  <a:pt x="10546618" y="0"/>
                  <a:pt x="10649946" y="103328"/>
                  <a:pt x="10649946" y="230789"/>
                </a:cubicBezTo>
                <a:cubicBezTo>
                  <a:pt x="10649946" y="358251"/>
                  <a:pt x="10546618" y="461578"/>
                  <a:pt x="10419157" y="461578"/>
                </a:cubicBezTo>
                <a:lnTo>
                  <a:pt x="10419151" y="461578"/>
                </a:lnTo>
                <a:lnTo>
                  <a:pt x="8541723" y="461578"/>
                </a:lnTo>
                <a:lnTo>
                  <a:pt x="8541723" y="461578"/>
                </a:lnTo>
                <a:lnTo>
                  <a:pt x="0" y="461578"/>
                </a:lnTo>
                <a:close/>
              </a:path>
            </a:pathLst>
          </a:custGeom>
          <a:solidFill>
            <a:srgbClr val="27387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57E32095-1503-2AC4-915E-2096D0DE9AE4}"/>
              </a:ext>
            </a:extLst>
          </p:cNvPr>
          <p:cNvSpPr txBox="1"/>
          <p:nvPr/>
        </p:nvSpPr>
        <p:spPr>
          <a:xfrm>
            <a:off x="388824" y="988176"/>
            <a:ext cx="7637576" cy="707886"/>
          </a:xfrm>
          <a:prstGeom prst="rect">
            <a:avLst/>
          </a:prstGeom>
          <a:noFill/>
        </p:spPr>
        <p:txBody>
          <a:bodyPr wrap="square" rtlCol="0">
            <a:spAutoFit/>
          </a:bodyPr>
          <a:lstStyle/>
          <a:p>
            <a:r>
              <a:rPr lang="en-US" sz="4000" dirty="0">
                <a:solidFill>
                  <a:schemeClr val="bg1"/>
                </a:solidFill>
                <a:latin typeface="Avenir Light" panose="020B0402020203020204" pitchFamily="34" charset="77"/>
                <a:ea typeface="Besley Medium" pitchFamily="2" charset="77"/>
              </a:rPr>
              <a:t>Lesson/Discussion</a:t>
            </a:r>
            <a:endParaRPr lang="en-US" sz="2600" dirty="0">
              <a:solidFill>
                <a:schemeClr val="bg1"/>
              </a:solidFill>
              <a:latin typeface="Avenir Light" panose="020B0402020203020204" pitchFamily="34" charset="77"/>
              <a:ea typeface="Besley Medium" pitchFamily="2" charset="77"/>
            </a:endParaRPr>
          </a:p>
        </p:txBody>
      </p:sp>
    </p:spTree>
    <p:extLst>
      <p:ext uri="{BB962C8B-B14F-4D97-AF65-F5344CB8AC3E}">
        <p14:creationId xmlns:p14="http://schemas.microsoft.com/office/powerpoint/2010/main" val="171176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FE238474-E035-9A0D-5BEC-5912AAF759C5}"/>
              </a:ext>
            </a:extLst>
          </p:cNvPr>
          <p:cNvCxnSpPr>
            <a:cxnSpLocks/>
          </p:cNvCxnSpPr>
          <p:nvPr/>
        </p:nvCxnSpPr>
        <p:spPr>
          <a:xfrm>
            <a:off x="2486438" y="5181429"/>
            <a:ext cx="9682842" cy="0"/>
          </a:xfrm>
          <a:prstGeom prst="line">
            <a:avLst/>
          </a:prstGeom>
          <a:ln w="50800" cap="rnd">
            <a:solidFill>
              <a:srgbClr val="DCD7D0"/>
            </a:solidFill>
            <a:prstDash val="sysDot"/>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7D336D3-97E6-E991-6B8C-8F2E757F151F}"/>
              </a:ext>
            </a:extLst>
          </p:cNvPr>
          <p:cNvSpPr txBox="1"/>
          <p:nvPr/>
        </p:nvSpPr>
        <p:spPr>
          <a:xfrm>
            <a:off x="2486438" y="3161624"/>
            <a:ext cx="7662496" cy="1446550"/>
          </a:xfrm>
          <a:prstGeom prst="rect">
            <a:avLst/>
          </a:prstGeom>
          <a:noFill/>
        </p:spPr>
        <p:txBody>
          <a:bodyPr wrap="square" rtlCol="0">
            <a:spAutoFit/>
          </a:bodyPr>
          <a:lstStyle/>
          <a:p>
            <a:r>
              <a:rPr lang="en-US" sz="4400" b="0" i="0" dirty="0">
                <a:solidFill>
                  <a:schemeClr val="bg1"/>
                </a:solidFill>
                <a:latin typeface="Avenir Light" panose="020B0402020203020204" pitchFamily="34" charset="77"/>
              </a:rPr>
              <a:t>A Strengths-Based Approach </a:t>
            </a:r>
          </a:p>
          <a:p>
            <a:r>
              <a:rPr lang="en-US" sz="4400" b="0" i="0" dirty="0">
                <a:solidFill>
                  <a:schemeClr val="bg1"/>
                </a:solidFill>
                <a:latin typeface="Avenir Light" panose="020B0402020203020204" pitchFamily="34" charset="77"/>
              </a:rPr>
              <a:t>to Supervision</a:t>
            </a:r>
          </a:p>
        </p:txBody>
      </p:sp>
    </p:spTree>
    <p:extLst>
      <p:ext uri="{BB962C8B-B14F-4D97-AF65-F5344CB8AC3E}">
        <p14:creationId xmlns:p14="http://schemas.microsoft.com/office/powerpoint/2010/main" val="4177432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person, finger, hand, thumb&#10;&#10;Description automatically generated">
            <a:extLst>
              <a:ext uri="{FF2B5EF4-FFF2-40B4-BE49-F238E27FC236}">
                <a16:creationId xmlns:a16="http://schemas.microsoft.com/office/drawing/2014/main" id="{EE44C008-4FED-FDE3-B64C-FFD02271F63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3797"/>
            <a:ext cx="12192000" cy="6858000"/>
          </a:xfrm>
          <a:prstGeom prst="rect">
            <a:avLst/>
          </a:prstGeom>
        </p:spPr>
      </p:pic>
      <p:sp>
        <p:nvSpPr>
          <p:cNvPr id="14" name="Rectangle 13">
            <a:extLst>
              <a:ext uri="{FF2B5EF4-FFF2-40B4-BE49-F238E27FC236}">
                <a16:creationId xmlns:a16="http://schemas.microsoft.com/office/drawing/2014/main" id="{06B574B4-7025-7B5F-683A-AB20AC592545}"/>
              </a:ext>
            </a:extLst>
          </p:cNvPr>
          <p:cNvSpPr/>
          <p:nvPr/>
        </p:nvSpPr>
        <p:spPr>
          <a:xfrm>
            <a:off x="0" y="3797"/>
            <a:ext cx="12192000" cy="6858000"/>
          </a:xfrm>
          <a:prstGeom prst="rect">
            <a:avLst/>
          </a:prstGeom>
          <a:solidFill>
            <a:srgbClr val="DCD7D0">
              <a:alpha val="9415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Light" panose="020F0302020204030204" pitchFamily="34" charset="0"/>
            </a:endParaRPr>
          </a:p>
        </p:txBody>
      </p:sp>
      <p:pic>
        <p:nvPicPr>
          <p:cNvPr id="18" name="Picture 17">
            <a:extLst>
              <a:ext uri="{FF2B5EF4-FFF2-40B4-BE49-F238E27FC236}">
                <a16:creationId xmlns:a16="http://schemas.microsoft.com/office/drawing/2014/main" id="{B9B93ADC-8AFA-193A-6EEF-4F8305856444}"/>
              </a:ext>
            </a:extLst>
          </p:cNvPr>
          <p:cNvPicPr>
            <a:picLocks noChangeAspect="1"/>
          </p:cNvPicPr>
          <p:nvPr/>
        </p:nvPicPr>
        <p:blipFill rotWithShape="1">
          <a:blip r:embed="rId3" cstate="screen">
            <a:alphaModFix amt="39000"/>
            <a:extLst>
              <a:ext uri="{28A0092B-C50C-407E-A947-70E740481C1C}">
                <a14:useLocalDpi xmlns:a14="http://schemas.microsoft.com/office/drawing/2010/main"/>
              </a:ext>
            </a:extLst>
          </a:blip>
          <a:srcRect t="3330" b="73335"/>
          <a:stretch/>
        </p:blipFill>
        <p:spPr>
          <a:xfrm>
            <a:off x="0" y="4613527"/>
            <a:ext cx="12201413" cy="1463040"/>
          </a:xfrm>
          <a:prstGeom prst="rect">
            <a:avLst/>
          </a:prstGeom>
        </p:spPr>
      </p:pic>
      <p:sp>
        <p:nvSpPr>
          <p:cNvPr id="12" name="Freeform 11">
            <a:extLst>
              <a:ext uri="{FF2B5EF4-FFF2-40B4-BE49-F238E27FC236}">
                <a16:creationId xmlns:a16="http://schemas.microsoft.com/office/drawing/2014/main" id="{50A74A6C-188A-E4EC-45DA-8E87E501511B}"/>
              </a:ext>
            </a:extLst>
          </p:cNvPr>
          <p:cNvSpPr/>
          <p:nvPr/>
        </p:nvSpPr>
        <p:spPr>
          <a:xfrm>
            <a:off x="0" y="1333572"/>
            <a:ext cx="5760668" cy="3804462"/>
          </a:xfrm>
          <a:custGeom>
            <a:avLst/>
            <a:gdLst>
              <a:gd name="connsiteX0" fmla="*/ 0 w 5760668"/>
              <a:gd name="connsiteY0" fmla="*/ 0 h 3804462"/>
              <a:gd name="connsiteX1" fmla="*/ 3846286 w 5760668"/>
              <a:gd name="connsiteY1" fmla="*/ 0 h 3804462"/>
              <a:gd name="connsiteX2" fmla="*/ 3846286 w 5760668"/>
              <a:gd name="connsiteY2" fmla="*/ 614 h 3804462"/>
              <a:gd name="connsiteX3" fmla="*/ 3858437 w 5760668"/>
              <a:gd name="connsiteY3" fmla="*/ 0 h 3804462"/>
              <a:gd name="connsiteX4" fmla="*/ 5760668 w 5760668"/>
              <a:gd name="connsiteY4" fmla="*/ 1902231 h 3804462"/>
              <a:gd name="connsiteX5" fmla="*/ 3858437 w 5760668"/>
              <a:gd name="connsiteY5" fmla="*/ 3804462 h 3804462"/>
              <a:gd name="connsiteX6" fmla="*/ 3846286 w 5760668"/>
              <a:gd name="connsiteY6" fmla="*/ 3803849 h 3804462"/>
              <a:gd name="connsiteX7" fmla="*/ 3846286 w 5760668"/>
              <a:gd name="connsiteY7" fmla="*/ 3804461 h 3804462"/>
              <a:gd name="connsiteX8" fmla="*/ 0 w 5760668"/>
              <a:gd name="connsiteY8" fmla="*/ 3804461 h 380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668" h="3804462">
                <a:moveTo>
                  <a:pt x="0" y="0"/>
                </a:moveTo>
                <a:lnTo>
                  <a:pt x="3846286" y="0"/>
                </a:lnTo>
                <a:lnTo>
                  <a:pt x="3846286" y="614"/>
                </a:lnTo>
                <a:lnTo>
                  <a:pt x="3858437" y="0"/>
                </a:lnTo>
                <a:cubicBezTo>
                  <a:pt x="4909010" y="0"/>
                  <a:pt x="5760668" y="851658"/>
                  <a:pt x="5760668" y="1902231"/>
                </a:cubicBezTo>
                <a:cubicBezTo>
                  <a:pt x="5760668" y="2952804"/>
                  <a:pt x="4909010" y="3804462"/>
                  <a:pt x="3858437" y="3804462"/>
                </a:cubicBezTo>
                <a:lnTo>
                  <a:pt x="3846286" y="3803849"/>
                </a:lnTo>
                <a:lnTo>
                  <a:pt x="3846286" y="3804461"/>
                </a:lnTo>
                <a:lnTo>
                  <a:pt x="0" y="380446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3AF95DF2-77AD-5A91-6EFA-C885002E1817}"/>
              </a:ext>
            </a:extLst>
          </p:cNvPr>
          <p:cNvSpPr txBox="1"/>
          <p:nvPr/>
        </p:nvSpPr>
        <p:spPr>
          <a:xfrm>
            <a:off x="397579" y="2731662"/>
            <a:ext cx="6634342" cy="1200329"/>
          </a:xfrm>
          <a:prstGeom prst="rect">
            <a:avLst/>
          </a:prstGeom>
          <a:noFill/>
        </p:spPr>
        <p:txBody>
          <a:bodyPr wrap="square" rtlCol="0">
            <a:spAutoFit/>
          </a:bodyPr>
          <a:lstStyle/>
          <a:p>
            <a:r>
              <a:rPr lang="en-US" sz="3600" dirty="0">
                <a:solidFill>
                  <a:schemeClr val="bg2">
                    <a:lumMod val="25000"/>
                  </a:schemeClr>
                </a:solidFill>
                <a:latin typeface="Avenir Regular" panose="020B0503020203020204" pitchFamily="34" charset="-78"/>
                <a:cs typeface="Avenir Regular" panose="020B0503020203020204" pitchFamily="34" charset="-78"/>
              </a:rPr>
              <a:t>Is this </a:t>
            </a:r>
          </a:p>
          <a:p>
            <a:r>
              <a:rPr lang="en-US" sz="3600" dirty="0">
                <a:solidFill>
                  <a:schemeClr val="bg2">
                    <a:lumMod val="25000"/>
                  </a:schemeClr>
                </a:solidFill>
                <a:latin typeface="Avenir Regular" panose="020B0503020203020204" pitchFamily="34" charset="-78"/>
                <a:cs typeface="Avenir Regular" panose="020B0503020203020204" pitchFamily="34" charset="-78"/>
              </a:rPr>
              <a:t>Empowering Language?</a:t>
            </a:r>
          </a:p>
        </p:txBody>
      </p:sp>
      <p:sp>
        <p:nvSpPr>
          <p:cNvPr id="7" name="TextBox 6">
            <a:extLst>
              <a:ext uri="{FF2B5EF4-FFF2-40B4-BE49-F238E27FC236}">
                <a16:creationId xmlns:a16="http://schemas.microsoft.com/office/drawing/2014/main" id="{3E003DA7-95E9-2FCE-F575-012CE13144E6}"/>
              </a:ext>
            </a:extLst>
          </p:cNvPr>
          <p:cNvSpPr txBox="1"/>
          <p:nvPr/>
        </p:nvSpPr>
        <p:spPr>
          <a:xfrm>
            <a:off x="725715" y="1832071"/>
            <a:ext cx="2989035" cy="369332"/>
          </a:xfrm>
          <a:prstGeom prst="rect">
            <a:avLst/>
          </a:prstGeom>
          <a:noFill/>
        </p:spPr>
        <p:txBody>
          <a:bodyPr wrap="square" rtlCol="0">
            <a:spAutoFit/>
          </a:bodyPr>
          <a:lstStyle/>
          <a:p>
            <a:r>
              <a:rPr lang="en-US" b="1" spc="200" dirty="0">
                <a:solidFill>
                  <a:srgbClr val="ECB32A"/>
                </a:solidFill>
                <a:latin typeface="Avenir Heavy" panose="02000503020000020003" pitchFamily="2" charset="0"/>
              </a:rPr>
              <a:t>Exercise/Discussion:</a:t>
            </a:r>
          </a:p>
        </p:txBody>
      </p:sp>
      <p:cxnSp>
        <p:nvCxnSpPr>
          <p:cNvPr id="19" name="Straight Connector 18">
            <a:extLst>
              <a:ext uri="{FF2B5EF4-FFF2-40B4-BE49-F238E27FC236}">
                <a16:creationId xmlns:a16="http://schemas.microsoft.com/office/drawing/2014/main" id="{DAA6CD87-A8BE-B5D7-4C9C-C7CF84B65F4E}"/>
              </a:ext>
            </a:extLst>
          </p:cNvPr>
          <p:cNvCxnSpPr>
            <a:cxnSpLocks/>
          </p:cNvCxnSpPr>
          <p:nvPr/>
        </p:nvCxnSpPr>
        <p:spPr>
          <a:xfrm>
            <a:off x="0" y="2336631"/>
            <a:ext cx="4513943" cy="0"/>
          </a:xfrm>
          <a:prstGeom prst="line">
            <a:avLst/>
          </a:prstGeom>
          <a:ln w="50800" cap="rnd">
            <a:solidFill>
              <a:srgbClr val="DCD7D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228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FE238474-E035-9A0D-5BEC-5912AAF759C5}"/>
              </a:ext>
            </a:extLst>
          </p:cNvPr>
          <p:cNvCxnSpPr>
            <a:cxnSpLocks/>
          </p:cNvCxnSpPr>
          <p:nvPr/>
        </p:nvCxnSpPr>
        <p:spPr>
          <a:xfrm>
            <a:off x="2486438" y="5181429"/>
            <a:ext cx="9682842" cy="0"/>
          </a:xfrm>
          <a:prstGeom prst="line">
            <a:avLst/>
          </a:prstGeom>
          <a:ln w="50800" cap="rnd">
            <a:solidFill>
              <a:srgbClr val="DCD7D0"/>
            </a:solidFill>
            <a:prstDash val="sysDot"/>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7D336D3-97E6-E991-6B8C-8F2E757F151F}"/>
              </a:ext>
            </a:extLst>
          </p:cNvPr>
          <p:cNvSpPr txBox="1"/>
          <p:nvPr/>
        </p:nvSpPr>
        <p:spPr>
          <a:xfrm>
            <a:off x="2110154" y="3637874"/>
            <a:ext cx="9682841" cy="769441"/>
          </a:xfrm>
          <a:prstGeom prst="rect">
            <a:avLst/>
          </a:prstGeom>
          <a:noFill/>
        </p:spPr>
        <p:txBody>
          <a:bodyPr wrap="square" rtlCol="0">
            <a:spAutoFit/>
          </a:bodyPr>
          <a:lstStyle/>
          <a:p>
            <a:r>
              <a:rPr lang="en-US" sz="4400" b="0" i="0" dirty="0">
                <a:solidFill>
                  <a:schemeClr val="bg1"/>
                </a:solidFill>
                <a:latin typeface="Avenir Light" panose="020B0402020203020204" pitchFamily="34" charset="77"/>
              </a:rPr>
              <a:t>Wrap-Up and Review of Sessions 1-5</a:t>
            </a:r>
          </a:p>
        </p:txBody>
      </p:sp>
    </p:spTree>
    <p:extLst>
      <p:ext uri="{BB962C8B-B14F-4D97-AF65-F5344CB8AC3E}">
        <p14:creationId xmlns:p14="http://schemas.microsoft.com/office/powerpoint/2010/main" val="4266893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a:extLst>
              <a:ext uri="{FF2B5EF4-FFF2-40B4-BE49-F238E27FC236}">
                <a16:creationId xmlns:a16="http://schemas.microsoft.com/office/drawing/2014/main" id="{55D7D2BC-3B83-29B0-2714-7D29DCB061B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35891" y="766918"/>
            <a:ext cx="3616864" cy="5102906"/>
          </a:xfrm>
          <a:prstGeom prst="rect">
            <a:avLst/>
          </a:prstGeom>
        </p:spPr>
      </p:pic>
      <p:sp>
        <p:nvSpPr>
          <p:cNvPr id="3" name="TextBox 2">
            <a:extLst>
              <a:ext uri="{FF2B5EF4-FFF2-40B4-BE49-F238E27FC236}">
                <a16:creationId xmlns:a16="http://schemas.microsoft.com/office/drawing/2014/main" id="{C9233E1D-633F-1F72-D080-789A1C3C694D}"/>
              </a:ext>
            </a:extLst>
          </p:cNvPr>
          <p:cNvSpPr txBox="1"/>
          <p:nvPr/>
        </p:nvSpPr>
        <p:spPr>
          <a:xfrm>
            <a:off x="4699822" y="2558963"/>
            <a:ext cx="7128500" cy="3453189"/>
          </a:xfrm>
          <a:prstGeom prst="rect">
            <a:avLst/>
          </a:prstGeom>
          <a:noFill/>
        </p:spPr>
        <p:txBody>
          <a:bodyPr wrap="square" rtlCol="0">
            <a:spAutoFit/>
          </a:bodyPr>
          <a:lstStyle/>
          <a:p>
            <a:pPr marL="0" marR="0">
              <a:lnSpc>
                <a:spcPct val="107000"/>
              </a:lnSpc>
              <a:spcBef>
                <a:spcPts val="0"/>
              </a:spcBef>
              <a:spcAft>
                <a:spcPts val="60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Module 1: </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Pillars of Peer Support Supervision; bringing peer support values into supervision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800" dirty="0">
                <a:effectLst/>
                <a:latin typeface="Calibri" panose="020F0502020204030204" pitchFamily="34" charset="0"/>
                <a:ea typeface="Calibri" panose="020F0502020204030204" pitchFamily="34" charset="0"/>
                <a:cs typeface="Calibri" panose="020F0502020204030204" pitchFamily="34" charset="0"/>
              </a:rPr>
              <a:t>Module 2: The five critical functions of supervision</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Module 3: Supervisors’ modelling recovery-oriented language; debunking myths of supervising peer workers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60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Module 4: The</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role of supervisors in promoting self-care; the importance of recognizing misconceptions held about peer workers’ self-care needs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Module 5: S</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upervisors’ role in supporting peer specialists working in medical-model settings; translating principles of a strengths-based approach to supervision.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Freeform 10">
            <a:extLst>
              <a:ext uri="{FF2B5EF4-FFF2-40B4-BE49-F238E27FC236}">
                <a16:creationId xmlns:a16="http://schemas.microsoft.com/office/drawing/2014/main" id="{9446BA41-C491-43F3-BAD9-8E8B820FB43F}"/>
              </a:ext>
            </a:extLst>
          </p:cNvPr>
          <p:cNvSpPr/>
          <p:nvPr/>
        </p:nvSpPr>
        <p:spPr>
          <a:xfrm>
            <a:off x="-22625278" y="657814"/>
            <a:ext cx="30601252" cy="1326285"/>
          </a:xfrm>
          <a:custGeom>
            <a:avLst/>
            <a:gdLst>
              <a:gd name="connsiteX0" fmla="*/ 0 w 10649946"/>
              <a:gd name="connsiteY0" fmla="*/ 0 h 461578"/>
              <a:gd name="connsiteX1" fmla="*/ 8248682 w 10649946"/>
              <a:gd name="connsiteY1" fmla="*/ 0 h 461578"/>
              <a:gd name="connsiteX2" fmla="*/ 8541723 w 10649946"/>
              <a:gd name="connsiteY2" fmla="*/ 0 h 461578"/>
              <a:gd name="connsiteX3" fmla="*/ 10419157 w 10649946"/>
              <a:gd name="connsiteY3" fmla="*/ 0 h 461578"/>
              <a:gd name="connsiteX4" fmla="*/ 10649946 w 10649946"/>
              <a:gd name="connsiteY4" fmla="*/ 230789 h 461578"/>
              <a:gd name="connsiteX5" fmla="*/ 10419157 w 10649946"/>
              <a:gd name="connsiteY5" fmla="*/ 461578 h 461578"/>
              <a:gd name="connsiteX6" fmla="*/ 10419151 w 10649946"/>
              <a:gd name="connsiteY6" fmla="*/ 461578 h 461578"/>
              <a:gd name="connsiteX7" fmla="*/ 8541723 w 10649946"/>
              <a:gd name="connsiteY7" fmla="*/ 461578 h 461578"/>
              <a:gd name="connsiteX8" fmla="*/ 8541723 w 10649946"/>
              <a:gd name="connsiteY8" fmla="*/ 461578 h 461578"/>
              <a:gd name="connsiteX9" fmla="*/ 0 w 10649946"/>
              <a:gd name="connsiteY9" fmla="*/ 461578 h 461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49946" h="461578">
                <a:moveTo>
                  <a:pt x="0" y="0"/>
                </a:moveTo>
                <a:lnTo>
                  <a:pt x="8248682" y="0"/>
                </a:lnTo>
                <a:lnTo>
                  <a:pt x="8541723" y="0"/>
                </a:lnTo>
                <a:lnTo>
                  <a:pt x="10419157" y="0"/>
                </a:lnTo>
                <a:cubicBezTo>
                  <a:pt x="10546618" y="0"/>
                  <a:pt x="10649946" y="103328"/>
                  <a:pt x="10649946" y="230789"/>
                </a:cubicBezTo>
                <a:cubicBezTo>
                  <a:pt x="10649946" y="358251"/>
                  <a:pt x="10546618" y="461578"/>
                  <a:pt x="10419157" y="461578"/>
                </a:cubicBezTo>
                <a:lnTo>
                  <a:pt x="10419151" y="461578"/>
                </a:lnTo>
                <a:lnTo>
                  <a:pt x="8541723" y="461578"/>
                </a:lnTo>
                <a:lnTo>
                  <a:pt x="8541723" y="461578"/>
                </a:lnTo>
                <a:lnTo>
                  <a:pt x="0" y="461578"/>
                </a:lnTo>
                <a:close/>
              </a:path>
            </a:pathLst>
          </a:custGeom>
          <a:solidFill>
            <a:srgbClr val="27387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57E32095-1503-2AC4-915E-2096D0DE9AE4}"/>
              </a:ext>
            </a:extLst>
          </p:cNvPr>
          <p:cNvSpPr txBox="1"/>
          <p:nvPr/>
        </p:nvSpPr>
        <p:spPr>
          <a:xfrm>
            <a:off x="388824" y="988176"/>
            <a:ext cx="7637576" cy="707886"/>
          </a:xfrm>
          <a:prstGeom prst="rect">
            <a:avLst/>
          </a:prstGeom>
          <a:noFill/>
        </p:spPr>
        <p:txBody>
          <a:bodyPr wrap="square" rtlCol="0">
            <a:spAutoFit/>
          </a:bodyPr>
          <a:lstStyle/>
          <a:p>
            <a:r>
              <a:rPr lang="en-US" sz="4000" dirty="0">
                <a:solidFill>
                  <a:schemeClr val="bg1"/>
                </a:solidFill>
                <a:latin typeface="Avenir Light" panose="020B0402020203020204" pitchFamily="34" charset="77"/>
                <a:ea typeface="Besley Medium" pitchFamily="2" charset="77"/>
              </a:rPr>
              <a:t>Activity/Recap</a:t>
            </a:r>
            <a:endParaRPr lang="en-US" sz="2600" dirty="0">
              <a:solidFill>
                <a:schemeClr val="bg1"/>
              </a:solidFill>
              <a:latin typeface="Avenir Light" panose="020B0402020203020204" pitchFamily="34" charset="77"/>
              <a:ea typeface="Besley Medium" pitchFamily="2" charset="77"/>
            </a:endParaRPr>
          </a:p>
        </p:txBody>
      </p:sp>
    </p:spTree>
    <p:extLst>
      <p:ext uri="{BB962C8B-B14F-4D97-AF65-F5344CB8AC3E}">
        <p14:creationId xmlns:p14="http://schemas.microsoft.com/office/powerpoint/2010/main" val="1503885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319689A3-9091-44E1-59B8-BAF31C239E98}"/>
              </a:ext>
            </a:extLst>
          </p:cNvPr>
          <p:cNvSpPr/>
          <p:nvPr/>
        </p:nvSpPr>
        <p:spPr>
          <a:xfrm>
            <a:off x="-24962075" y="748241"/>
            <a:ext cx="30601252" cy="1326285"/>
          </a:xfrm>
          <a:custGeom>
            <a:avLst/>
            <a:gdLst>
              <a:gd name="connsiteX0" fmla="*/ 0 w 10649946"/>
              <a:gd name="connsiteY0" fmla="*/ 0 h 461578"/>
              <a:gd name="connsiteX1" fmla="*/ 8248682 w 10649946"/>
              <a:gd name="connsiteY1" fmla="*/ 0 h 461578"/>
              <a:gd name="connsiteX2" fmla="*/ 8541723 w 10649946"/>
              <a:gd name="connsiteY2" fmla="*/ 0 h 461578"/>
              <a:gd name="connsiteX3" fmla="*/ 10419157 w 10649946"/>
              <a:gd name="connsiteY3" fmla="*/ 0 h 461578"/>
              <a:gd name="connsiteX4" fmla="*/ 10649946 w 10649946"/>
              <a:gd name="connsiteY4" fmla="*/ 230789 h 461578"/>
              <a:gd name="connsiteX5" fmla="*/ 10419157 w 10649946"/>
              <a:gd name="connsiteY5" fmla="*/ 461578 h 461578"/>
              <a:gd name="connsiteX6" fmla="*/ 10419151 w 10649946"/>
              <a:gd name="connsiteY6" fmla="*/ 461578 h 461578"/>
              <a:gd name="connsiteX7" fmla="*/ 8541723 w 10649946"/>
              <a:gd name="connsiteY7" fmla="*/ 461578 h 461578"/>
              <a:gd name="connsiteX8" fmla="*/ 8541723 w 10649946"/>
              <a:gd name="connsiteY8" fmla="*/ 461578 h 461578"/>
              <a:gd name="connsiteX9" fmla="*/ 0 w 10649946"/>
              <a:gd name="connsiteY9" fmla="*/ 461578 h 461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49946" h="461578">
                <a:moveTo>
                  <a:pt x="0" y="0"/>
                </a:moveTo>
                <a:lnTo>
                  <a:pt x="8248682" y="0"/>
                </a:lnTo>
                <a:lnTo>
                  <a:pt x="8541723" y="0"/>
                </a:lnTo>
                <a:lnTo>
                  <a:pt x="10419157" y="0"/>
                </a:lnTo>
                <a:cubicBezTo>
                  <a:pt x="10546618" y="0"/>
                  <a:pt x="10649946" y="103328"/>
                  <a:pt x="10649946" y="230789"/>
                </a:cubicBezTo>
                <a:cubicBezTo>
                  <a:pt x="10649946" y="358251"/>
                  <a:pt x="10546618" y="461578"/>
                  <a:pt x="10419157" y="461578"/>
                </a:cubicBezTo>
                <a:lnTo>
                  <a:pt x="10419151" y="461578"/>
                </a:lnTo>
                <a:lnTo>
                  <a:pt x="8541723" y="461578"/>
                </a:lnTo>
                <a:lnTo>
                  <a:pt x="8541723" y="461578"/>
                </a:lnTo>
                <a:lnTo>
                  <a:pt x="0" y="461578"/>
                </a:lnTo>
                <a:close/>
              </a:path>
            </a:pathLst>
          </a:custGeom>
          <a:solidFill>
            <a:srgbClr val="27387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Box 2">
            <a:extLst>
              <a:ext uri="{FF2B5EF4-FFF2-40B4-BE49-F238E27FC236}">
                <a16:creationId xmlns:a16="http://schemas.microsoft.com/office/drawing/2014/main" id="{C9233E1D-633F-1F72-D080-789A1C3C694D}"/>
              </a:ext>
            </a:extLst>
          </p:cNvPr>
          <p:cNvSpPr txBox="1"/>
          <p:nvPr/>
        </p:nvSpPr>
        <p:spPr>
          <a:xfrm>
            <a:off x="844500" y="2912373"/>
            <a:ext cx="6236546" cy="2554545"/>
          </a:xfrm>
          <a:prstGeom prst="rect">
            <a:avLst/>
          </a:prstGeom>
          <a:noFill/>
        </p:spPr>
        <p:txBody>
          <a:bodyPr wrap="square" rtlCol="0">
            <a:spAutoFit/>
          </a:bodyPr>
          <a:lstStyle/>
          <a:p>
            <a:pPr marR="0" lvl="0">
              <a:spcBef>
                <a:spcPts val="0"/>
              </a:spcBef>
              <a:spcAft>
                <a:spcPts val="0"/>
              </a:spcAft>
            </a:pPr>
            <a:r>
              <a:rPr lang="en-US" sz="3200" dirty="0">
                <a:latin typeface="Calibri" panose="020F0502020204030204" pitchFamily="34" charset="0"/>
                <a:ea typeface="Times New Roman" panose="02020603050405020304" pitchFamily="18" charset="0"/>
              </a:rPr>
              <a:t>I</a:t>
            </a:r>
            <a:r>
              <a:rPr lang="en-US" sz="3200" dirty="0">
                <a:effectLst/>
                <a:latin typeface="Calibri" panose="020F0502020204030204" pitchFamily="34" charset="0"/>
                <a:ea typeface="Times New Roman" panose="02020603050405020304" pitchFamily="18" charset="0"/>
              </a:rPr>
              <a:t>dentify one concept you are looking forward to implementing as a supervisor and/or one skill you are excited to build as an effective supervisor of peer support.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57E32095-1503-2AC4-915E-2096D0DE9AE4}"/>
              </a:ext>
            </a:extLst>
          </p:cNvPr>
          <p:cNvSpPr txBox="1"/>
          <p:nvPr/>
        </p:nvSpPr>
        <p:spPr>
          <a:xfrm>
            <a:off x="1820389" y="1057440"/>
            <a:ext cx="7637576" cy="707886"/>
          </a:xfrm>
          <a:prstGeom prst="rect">
            <a:avLst/>
          </a:prstGeom>
          <a:noFill/>
        </p:spPr>
        <p:txBody>
          <a:bodyPr wrap="square" rtlCol="0">
            <a:spAutoFit/>
          </a:bodyPr>
          <a:lstStyle/>
          <a:p>
            <a:r>
              <a:rPr lang="en-US" sz="4000" dirty="0">
                <a:solidFill>
                  <a:schemeClr val="bg1"/>
                </a:solidFill>
                <a:latin typeface="Avenir Light" panose="020B0402020203020204" pitchFamily="34" charset="77"/>
                <a:ea typeface="Besley Medium" pitchFamily="2" charset="77"/>
              </a:rPr>
              <a:t>CLOSING</a:t>
            </a:r>
          </a:p>
        </p:txBody>
      </p:sp>
      <p:pic>
        <p:nvPicPr>
          <p:cNvPr id="4" name="Content Placeholder 5">
            <a:extLst>
              <a:ext uri="{FF2B5EF4-FFF2-40B4-BE49-F238E27FC236}">
                <a16:creationId xmlns:a16="http://schemas.microsoft.com/office/drawing/2014/main" id="{23D2851A-9E18-8242-B181-B4D505CE74B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026400" y="545292"/>
            <a:ext cx="3799686" cy="5360843"/>
          </a:xfrm>
          <a:prstGeom prst="rect">
            <a:avLst/>
          </a:prstGeom>
        </p:spPr>
      </p:pic>
    </p:spTree>
    <p:extLst>
      <p:ext uri="{BB962C8B-B14F-4D97-AF65-F5344CB8AC3E}">
        <p14:creationId xmlns:p14="http://schemas.microsoft.com/office/powerpoint/2010/main" val="57297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
            <a:extLst>
              <a:ext uri="{FF2B5EF4-FFF2-40B4-BE49-F238E27FC236}">
                <a16:creationId xmlns:a16="http://schemas.microsoft.com/office/drawing/2014/main" id="{13F43B8E-6966-3FF7-9C54-184F334460F7}"/>
              </a:ext>
            </a:extLst>
          </p:cNvPr>
          <p:cNvSpPr>
            <a:spLocks noGrp="1"/>
          </p:cNvSpPr>
          <p:nvPr/>
        </p:nvSpPr>
        <p:spPr>
          <a:xfrm>
            <a:off x="1524000" y="3303504"/>
            <a:ext cx="9144000" cy="1655762"/>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venir Book" panose="02000503020000020003"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venir Book" panose="02000503020000020003"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venir Book" panose="02000503020000020003"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venir Book" panose="02000503020000020003"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venir Book" panose="02000503020000020003"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a:solidFill>
                  <a:srgbClr val="000000"/>
                </a:solidFill>
                <a:effectLst/>
                <a:latin typeface="Aptos" panose="020B0004020202020204" pitchFamily="34" charset="0"/>
              </a:rPr>
              <a:t>All materials developed for the APS Specialization Track, online courses and in-person train-the-trainer materials, were funded by the New York State Office of Mental Health (NYSOMH) via the Specialty Training for Peer Workers and Supervisors contract awarded to Rutgers, the State University of New Jersey, Academy of Peer Services. Specialization Track materials are free of charge and are provided as open-source content for the sole purpose of training and workforce development. Specialization Track materials can NOT be distributed or used for training that results in financial gain</a:t>
            </a:r>
            <a:endParaRPr lang="en-US" dirty="0"/>
          </a:p>
        </p:txBody>
      </p:sp>
      <p:sp>
        <p:nvSpPr>
          <p:cNvPr id="5" name="Title 2">
            <a:extLst>
              <a:ext uri="{FF2B5EF4-FFF2-40B4-BE49-F238E27FC236}">
                <a16:creationId xmlns:a16="http://schemas.microsoft.com/office/drawing/2014/main" id="{9031388C-97E4-50F4-3C0B-BDD34484EE0B}"/>
              </a:ext>
            </a:extLst>
          </p:cNvPr>
          <p:cNvSpPr>
            <a:spLocks noGrp="1"/>
          </p:cNvSpPr>
          <p:nvPr/>
        </p:nvSpPr>
        <p:spPr>
          <a:xfrm>
            <a:off x="1524000" y="1898734"/>
            <a:ext cx="9144000" cy="1151733"/>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4500" b="0" i="0" kern="1200">
                <a:solidFill>
                  <a:schemeClr val="tx1"/>
                </a:solidFill>
                <a:latin typeface="Avenir Light" panose="020B0402020203020204" pitchFamily="34" charset="77"/>
                <a:ea typeface="+mj-ea"/>
                <a:cs typeface="+mj-cs"/>
              </a:defRPr>
            </a:lvl1pPr>
          </a:lstStyle>
          <a:p>
            <a:r>
              <a:rPr lang="en-US" dirty="0"/>
              <a:t>Disclaimer:</a:t>
            </a:r>
          </a:p>
        </p:txBody>
      </p:sp>
    </p:spTree>
    <p:extLst>
      <p:ext uri="{BB962C8B-B14F-4D97-AF65-F5344CB8AC3E}">
        <p14:creationId xmlns:p14="http://schemas.microsoft.com/office/powerpoint/2010/main" val="3345637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46F86D43-B343-2075-E0A7-F288C263A60D}"/>
              </a:ext>
            </a:extLst>
          </p:cNvPr>
          <p:cNvSpPr/>
          <p:nvPr/>
        </p:nvSpPr>
        <p:spPr>
          <a:xfrm>
            <a:off x="-23104252" y="635520"/>
            <a:ext cx="30601252" cy="1326285"/>
          </a:xfrm>
          <a:custGeom>
            <a:avLst/>
            <a:gdLst>
              <a:gd name="connsiteX0" fmla="*/ 0 w 10649946"/>
              <a:gd name="connsiteY0" fmla="*/ 0 h 461578"/>
              <a:gd name="connsiteX1" fmla="*/ 8248682 w 10649946"/>
              <a:gd name="connsiteY1" fmla="*/ 0 h 461578"/>
              <a:gd name="connsiteX2" fmla="*/ 8541723 w 10649946"/>
              <a:gd name="connsiteY2" fmla="*/ 0 h 461578"/>
              <a:gd name="connsiteX3" fmla="*/ 10419157 w 10649946"/>
              <a:gd name="connsiteY3" fmla="*/ 0 h 461578"/>
              <a:gd name="connsiteX4" fmla="*/ 10649946 w 10649946"/>
              <a:gd name="connsiteY4" fmla="*/ 230789 h 461578"/>
              <a:gd name="connsiteX5" fmla="*/ 10419157 w 10649946"/>
              <a:gd name="connsiteY5" fmla="*/ 461578 h 461578"/>
              <a:gd name="connsiteX6" fmla="*/ 10419151 w 10649946"/>
              <a:gd name="connsiteY6" fmla="*/ 461578 h 461578"/>
              <a:gd name="connsiteX7" fmla="*/ 8541723 w 10649946"/>
              <a:gd name="connsiteY7" fmla="*/ 461578 h 461578"/>
              <a:gd name="connsiteX8" fmla="*/ 8541723 w 10649946"/>
              <a:gd name="connsiteY8" fmla="*/ 461578 h 461578"/>
              <a:gd name="connsiteX9" fmla="*/ 0 w 10649946"/>
              <a:gd name="connsiteY9" fmla="*/ 461578 h 461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49946" h="461578">
                <a:moveTo>
                  <a:pt x="0" y="0"/>
                </a:moveTo>
                <a:lnTo>
                  <a:pt x="8248682" y="0"/>
                </a:lnTo>
                <a:lnTo>
                  <a:pt x="8541723" y="0"/>
                </a:lnTo>
                <a:lnTo>
                  <a:pt x="10419157" y="0"/>
                </a:lnTo>
                <a:cubicBezTo>
                  <a:pt x="10546618" y="0"/>
                  <a:pt x="10649946" y="103328"/>
                  <a:pt x="10649946" y="230789"/>
                </a:cubicBezTo>
                <a:cubicBezTo>
                  <a:pt x="10649946" y="358251"/>
                  <a:pt x="10546618" y="461578"/>
                  <a:pt x="10419157" y="461578"/>
                </a:cubicBezTo>
                <a:lnTo>
                  <a:pt x="10419151" y="461578"/>
                </a:lnTo>
                <a:lnTo>
                  <a:pt x="8541723" y="461578"/>
                </a:lnTo>
                <a:lnTo>
                  <a:pt x="8541723" y="461578"/>
                </a:lnTo>
                <a:lnTo>
                  <a:pt x="0" y="461578"/>
                </a:lnTo>
                <a:close/>
              </a:path>
            </a:pathLst>
          </a:custGeom>
          <a:solidFill>
            <a:srgbClr val="27387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TextBox 4">
            <a:extLst>
              <a:ext uri="{FF2B5EF4-FFF2-40B4-BE49-F238E27FC236}">
                <a16:creationId xmlns:a16="http://schemas.microsoft.com/office/drawing/2014/main" id="{890E8CBF-4CBB-3C77-2E31-31F335AF0AFC}"/>
              </a:ext>
            </a:extLst>
          </p:cNvPr>
          <p:cNvSpPr txBox="1"/>
          <p:nvPr/>
        </p:nvSpPr>
        <p:spPr>
          <a:xfrm>
            <a:off x="4876991" y="3391778"/>
            <a:ext cx="6284494" cy="1485022"/>
          </a:xfrm>
          <a:prstGeom prst="rect">
            <a:avLst/>
          </a:prstGeom>
          <a:noFill/>
        </p:spPr>
        <p:txBody>
          <a:bodyPr wrap="square" rtlCol="0">
            <a:spAutoFit/>
          </a:bodyPr>
          <a:lstStyle/>
          <a:p>
            <a:pPr marL="0" lvl="1">
              <a:lnSpc>
                <a:spcPts val="2880"/>
              </a:lnSpc>
              <a:buClr>
                <a:srgbClr val="ECB32A"/>
              </a:buClr>
              <a:buSzPct val="120000"/>
            </a:pPr>
            <a:r>
              <a:rPr lang="en-US" sz="2400" dirty="0">
                <a:latin typeface="Avenir Book" panose="02000503020000020003" pitchFamily="2" charset="0"/>
              </a:rPr>
              <a:t>The curriculum is designed for participants to attend all 6 sessions because the content and activities build on each other. </a:t>
            </a:r>
          </a:p>
          <a:p>
            <a:endParaRPr lang="en-US" dirty="0"/>
          </a:p>
        </p:txBody>
      </p:sp>
      <p:sp>
        <p:nvSpPr>
          <p:cNvPr id="6" name="TextBox 5">
            <a:extLst>
              <a:ext uri="{FF2B5EF4-FFF2-40B4-BE49-F238E27FC236}">
                <a16:creationId xmlns:a16="http://schemas.microsoft.com/office/drawing/2014/main" id="{A42DBD50-CF09-1BD9-BE59-1678F4932D9C}"/>
              </a:ext>
            </a:extLst>
          </p:cNvPr>
          <p:cNvSpPr txBox="1"/>
          <p:nvPr/>
        </p:nvSpPr>
        <p:spPr>
          <a:xfrm>
            <a:off x="647174" y="915606"/>
            <a:ext cx="9803112" cy="707886"/>
          </a:xfrm>
          <a:prstGeom prst="rect">
            <a:avLst/>
          </a:prstGeom>
          <a:noFill/>
        </p:spPr>
        <p:txBody>
          <a:bodyPr wrap="square" rtlCol="0">
            <a:spAutoFit/>
          </a:bodyPr>
          <a:lstStyle/>
          <a:p>
            <a:r>
              <a:rPr lang="en-US" sz="4000" dirty="0">
                <a:solidFill>
                  <a:schemeClr val="bg1"/>
                </a:solidFill>
                <a:latin typeface="Avenir Light" panose="020B0402020203020204" pitchFamily="34" charset="77"/>
                <a:ea typeface="Besley Medium" pitchFamily="2" charset="77"/>
              </a:rPr>
              <a:t>Brief Overview, Orientation</a:t>
            </a:r>
          </a:p>
        </p:txBody>
      </p:sp>
      <p:sp>
        <p:nvSpPr>
          <p:cNvPr id="7" name="TextBox 6">
            <a:extLst>
              <a:ext uri="{FF2B5EF4-FFF2-40B4-BE49-F238E27FC236}">
                <a16:creationId xmlns:a16="http://schemas.microsoft.com/office/drawing/2014/main" id="{1E34E7AF-22B6-2D76-828E-FF405FC98B67}"/>
              </a:ext>
            </a:extLst>
          </p:cNvPr>
          <p:cNvSpPr txBox="1"/>
          <p:nvPr/>
        </p:nvSpPr>
        <p:spPr>
          <a:xfrm>
            <a:off x="806829" y="3279903"/>
            <a:ext cx="2921107" cy="1846659"/>
          </a:xfrm>
          <a:prstGeom prst="rect">
            <a:avLst/>
          </a:prstGeom>
          <a:noFill/>
        </p:spPr>
        <p:txBody>
          <a:bodyPr wrap="square" rtlCol="0">
            <a:spAutoFit/>
          </a:bodyPr>
          <a:lstStyle/>
          <a:p>
            <a:r>
              <a:rPr lang="en-US" sz="2400" dirty="0">
                <a:solidFill>
                  <a:schemeClr val="bg2">
                    <a:lumMod val="25000"/>
                  </a:schemeClr>
                </a:solidFill>
                <a:latin typeface="Avenir Next LT Pro" panose="020B0504020202020204" pitchFamily="34" charset="0"/>
              </a:rPr>
              <a:t>This is session 5 </a:t>
            </a:r>
            <a:br>
              <a:rPr lang="en-US" sz="2400" dirty="0">
                <a:solidFill>
                  <a:schemeClr val="bg2">
                    <a:lumMod val="25000"/>
                  </a:schemeClr>
                </a:solidFill>
                <a:latin typeface="Avenir Next LT Pro" panose="020B0504020202020204" pitchFamily="34" charset="0"/>
              </a:rPr>
            </a:br>
            <a:r>
              <a:rPr lang="en-US" sz="2400" dirty="0">
                <a:solidFill>
                  <a:schemeClr val="bg2">
                    <a:lumMod val="25000"/>
                  </a:schemeClr>
                </a:solidFill>
                <a:latin typeface="Avenir Next LT Pro" panose="020B0504020202020204" pitchFamily="34" charset="0"/>
              </a:rPr>
              <a:t>of the 6-part series </a:t>
            </a:r>
            <a:br>
              <a:rPr lang="en-US" sz="2400" dirty="0">
                <a:solidFill>
                  <a:schemeClr val="bg2">
                    <a:lumMod val="25000"/>
                  </a:schemeClr>
                </a:solidFill>
                <a:latin typeface="Avenir Next LT Pro" panose="020B0504020202020204" pitchFamily="34" charset="0"/>
              </a:rPr>
            </a:br>
            <a:r>
              <a:rPr lang="en-US" sz="2400" dirty="0">
                <a:solidFill>
                  <a:schemeClr val="bg2">
                    <a:lumMod val="25000"/>
                  </a:schemeClr>
                </a:solidFill>
                <a:latin typeface="Avenir Next LT Pro" panose="020B0504020202020204" pitchFamily="34" charset="0"/>
              </a:rPr>
              <a:t>on Supervising Peer Specialists</a:t>
            </a:r>
          </a:p>
          <a:p>
            <a:endParaRPr lang="en-US" dirty="0"/>
          </a:p>
        </p:txBody>
      </p:sp>
      <p:cxnSp>
        <p:nvCxnSpPr>
          <p:cNvPr id="8" name="Straight Connector 7">
            <a:extLst>
              <a:ext uri="{FF2B5EF4-FFF2-40B4-BE49-F238E27FC236}">
                <a16:creationId xmlns:a16="http://schemas.microsoft.com/office/drawing/2014/main" id="{3380E4E6-2786-8B15-9BE9-8E5B8308B531}"/>
              </a:ext>
            </a:extLst>
          </p:cNvPr>
          <p:cNvCxnSpPr>
            <a:cxnSpLocks/>
          </p:cNvCxnSpPr>
          <p:nvPr/>
        </p:nvCxnSpPr>
        <p:spPr>
          <a:xfrm>
            <a:off x="4528829" y="3113152"/>
            <a:ext cx="0" cy="1763648"/>
          </a:xfrm>
          <a:prstGeom prst="line">
            <a:avLst/>
          </a:prstGeom>
          <a:ln w="12700" cap="rnd">
            <a:solidFill>
              <a:srgbClr val="DCD7D0"/>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9978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46F86D43-B343-2075-E0A7-F288C263A60D}"/>
              </a:ext>
            </a:extLst>
          </p:cNvPr>
          <p:cNvSpPr/>
          <p:nvPr/>
        </p:nvSpPr>
        <p:spPr>
          <a:xfrm>
            <a:off x="-24505252" y="635520"/>
            <a:ext cx="30601252" cy="1326285"/>
          </a:xfrm>
          <a:custGeom>
            <a:avLst/>
            <a:gdLst>
              <a:gd name="connsiteX0" fmla="*/ 0 w 10649946"/>
              <a:gd name="connsiteY0" fmla="*/ 0 h 461578"/>
              <a:gd name="connsiteX1" fmla="*/ 8248682 w 10649946"/>
              <a:gd name="connsiteY1" fmla="*/ 0 h 461578"/>
              <a:gd name="connsiteX2" fmla="*/ 8541723 w 10649946"/>
              <a:gd name="connsiteY2" fmla="*/ 0 h 461578"/>
              <a:gd name="connsiteX3" fmla="*/ 10419157 w 10649946"/>
              <a:gd name="connsiteY3" fmla="*/ 0 h 461578"/>
              <a:gd name="connsiteX4" fmla="*/ 10649946 w 10649946"/>
              <a:gd name="connsiteY4" fmla="*/ 230789 h 461578"/>
              <a:gd name="connsiteX5" fmla="*/ 10419157 w 10649946"/>
              <a:gd name="connsiteY5" fmla="*/ 461578 h 461578"/>
              <a:gd name="connsiteX6" fmla="*/ 10419151 w 10649946"/>
              <a:gd name="connsiteY6" fmla="*/ 461578 h 461578"/>
              <a:gd name="connsiteX7" fmla="*/ 8541723 w 10649946"/>
              <a:gd name="connsiteY7" fmla="*/ 461578 h 461578"/>
              <a:gd name="connsiteX8" fmla="*/ 8541723 w 10649946"/>
              <a:gd name="connsiteY8" fmla="*/ 461578 h 461578"/>
              <a:gd name="connsiteX9" fmla="*/ 0 w 10649946"/>
              <a:gd name="connsiteY9" fmla="*/ 461578 h 461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49946" h="461578">
                <a:moveTo>
                  <a:pt x="0" y="0"/>
                </a:moveTo>
                <a:lnTo>
                  <a:pt x="8248682" y="0"/>
                </a:lnTo>
                <a:lnTo>
                  <a:pt x="8541723" y="0"/>
                </a:lnTo>
                <a:lnTo>
                  <a:pt x="10419157" y="0"/>
                </a:lnTo>
                <a:cubicBezTo>
                  <a:pt x="10546618" y="0"/>
                  <a:pt x="10649946" y="103328"/>
                  <a:pt x="10649946" y="230789"/>
                </a:cubicBezTo>
                <a:cubicBezTo>
                  <a:pt x="10649946" y="358251"/>
                  <a:pt x="10546618" y="461578"/>
                  <a:pt x="10419157" y="461578"/>
                </a:cubicBezTo>
                <a:lnTo>
                  <a:pt x="10419151" y="461578"/>
                </a:lnTo>
                <a:lnTo>
                  <a:pt x="8541723" y="461578"/>
                </a:lnTo>
                <a:lnTo>
                  <a:pt x="8541723" y="461578"/>
                </a:lnTo>
                <a:lnTo>
                  <a:pt x="0" y="461578"/>
                </a:lnTo>
                <a:close/>
              </a:path>
            </a:pathLst>
          </a:custGeom>
          <a:solidFill>
            <a:srgbClr val="27387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Box 2">
            <a:extLst>
              <a:ext uri="{FF2B5EF4-FFF2-40B4-BE49-F238E27FC236}">
                <a16:creationId xmlns:a16="http://schemas.microsoft.com/office/drawing/2014/main" id="{67838FAA-0020-0292-3CBD-5686EE7168CB}"/>
              </a:ext>
            </a:extLst>
          </p:cNvPr>
          <p:cNvSpPr txBox="1"/>
          <p:nvPr/>
        </p:nvSpPr>
        <p:spPr>
          <a:xfrm>
            <a:off x="736499" y="960094"/>
            <a:ext cx="6324406" cy="707886"/>
          </a:xfrm>
          <a:prstGeom prst="rect">
            <a:avLst/>
          </a:prstGeom>
          <a:noFill/>
        </p:spPr>
        <p:txBody>
          <a:bodyPr wrap="square" rtlCol="0">
            <a:spAutoFit/>
          </a:bodyPr>
          <a:lstStyle/>
          <a:p>
            <a:r>
              <a:rPr lang="en-US" sz="4000" dirty="0">
                <a:solidFill>
                  <a:schemeClr val="bg1"/>
                </a:solidFill>
                <a:latin typeface="Avenir Light" panose="020B0402020203020204" pitchFamily="34" charset="77"/>
                <a:ea typeface="Besley Medium" pitchFamily="2" charset="77"/>
              </a:rPr>
              <a:t>Learning Objectives</a:t>
            </a:r>
          </a:p>
        </p:txBody>
      </p:sp>
      <p:sp>
        <p:nvSpPr>
          <p:cNvPr id="4" name="TextBox 3">
            <a:extLst>
              <a:ext uri="{FF2B5EF4-FFF2-40B4-BE49-F238E27FC236}">
                <a16:creationId xmlns:a16="http://schemas.microsoft.com/office/drawing/2014/main" id="{8B7E6278-16A7-5E79-633B-11D2E32FB19D}"/>
              </a:ext>
            </a:extLst>
          </p:cNvPr>
          <p:cNvSpPr txBox="1"/>
          <p:nvPr/>
        </p:nvSpPr>
        <p:spPr>
          <a:xfrm>
            <a:off x="736499" y="2985737"/>
            <a:ext cx="2755118" cy="1477328"/>
          </a:xfrm>
          <a:prstGeom prst="rect">
            <a:avLst/>
          </a:prstGeom>
          <a:noFill/>
        </p:spPr>
        <p:txBody>
          <a:bodyPr wrap="square" rtlCol="0">
            <a:spAutoFit/>
          </a:bodyPr>
          <a:lstStyle/>
          <a:p>
            <a:r>
              <a:rPr lang="en-US" sz="2400" dirty="0">
                <a:solidFill>
                  <a:schemeClr val="bg2">
                    <a:lumMod val="25000"/>
                  </a:schemeClr>
                </a:solidFill>
                <a:latin typeface="Avenir Next LT Pro" panose="020B0504020202020204" pitchFamily="34" charset="0"/>
              </a:rPr>
              <a:t>Focus on five learning objectives…</a:t>
            </a:r>
          </a:p>
          <a:p>
            <a:endParaRPr lang="en-US" dirty="0"/>
          </a:p>
        </p:txBody>
      </p:sp>
      <p:cxnSp>
        <p:nvCxnSpPr>
          <p:cNvPr id="10" name="Straight Connector 9">
            <a:extLst>
              <a:ext uri="{FF2B5EF4-FFF2-40B4-BE49-F238E27FC236}">
                <a16:creationId xmlns:a16="http://schemas.microsoft.com/office/drawing/2014/main" id="{29D1536E-1005-3E5C-34E7-F620471EEF8C}"/>
              </a:ext>
            </a:extLst>
          </p:cNvPr>
          <p:cNvCxnSpPr>
            <a:cxnSpLocks/>
          </p:cNvCxnSpPr>
          <p:nvPr/>
        </p:nvCxnSpPr>
        <p:spPr>
          <a:xfrm>
            <a:off x="3701515" y="3098638"/>
            <a:ext cx="0" cy="2053933"/>
          </a:xfrm>
          <a:prstGeom prst="line">
            <a:avLst/>
          </a:prstGeom>
          <a:ln w="12700" cap="rnd">
            <a:solidFill>
              <a:srgbClr val="DCD7D0"/>
            </a:solidFill>
            <a:prstDash val="soli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B7578BF-A332-9D82-32F2-633C200856FA}"/>
              </a:ext>
            </a:extLst>
          </p:cNvPr>
          <p:cNvSpPr txBox="1"/>
          <p:nvPr/>
        </p:nvSpPr>
        <p:spPr>
          <a:xfrm>
            <a:off x="3701515" y="2604737"/>
            <a:ext cx="8382195" cy="4399922"/>
          </a:xfrm>
          <a:prstGeom prst="rect">
            <a:avLst/>
          </a:prstGeom>
          <a:noFill/>
        </p:spPr>
        <p:txBody>
          <a:bodyPr wrap="square" rtlCol="0">
            <a:spAutoFit/>
          </a:bodyPr>
          <a:lstStyle/>
          <a:p>
            <a:pPr marL="342900" marR="0" lvl="0" indent="-342900">
              <a:lnSpc>
                <a:spcPct val="107000"/>
              </a:lnSpc>
              <a:spcBef>
                <a:spcPts val="0"/>
              </a:spcBef>
              <a:spcAft>
                <a:spcPts val="600"/>
              </a:spcAft>
              <a:buFont typeface="Arial" panose="020B0604020202020204" pitchFamily="34" charset="0"/>
              <a:buChar char="●"/>
            </a:pPr>
            <a:r>
              <a:rPr lang="en-US" sz="1800" dirty="0">
                <a:solidFill>
                  <a:srgbClr val="000000"/>
                </a:solidFill>
                <a:effectLst/>
                <a:latin typeface="Avenir Next LT Pro" panose="020B0504020202020204" pitchFamily="34" charset="0"/>
                <a:ea typeface="Times New Roman" panose="02020603050405020304" pitchFamily="18" charset="0"/>
                <a:cs typeface="Calibri" panose="020F0502020204030204" pitchFamily="34" charset="0"/>
              </a:rPr>
              <a:t>Differentiate between approaches based on a medical model and those that are recovery oriented;</a:t>
            </a:r>
            <a:endParaRPr lang="en-US" sz="1800" dirty="0">
              <a:effectLst/>
              <a:latin typeface="Avenir Next LT Pro" panose="020B0504020202020204" pitchFamily="34" charset="0"/>
              <a:ea typeface="Noto Sans Symbols"/>
              <a:cs typeface="Noto Sans Symbols"/>
            </a:endParaRPr>
          </a:p>
          <a:p>
            <a:pPr marL="342900" marR="0" lvl="0" indent="-342900">
              <a:lnSpc>
                <a:spcPct val="107000"/>
              </a:lnSpc>
              <a:spcBef>
                <a:spcPts val="0"/>
              </a:spcBef>
              <a:spcAft>
                <a:spcPts val="600"/>
              </a:spcAft>
              <a:buFont typeface="Arial" panose="020B0604020202020204" pitchFamily="34" charset="0"/>
              <a:buChar char="●"/>
            </a:pPr>
            <a:r>
              <a:rPr lang="en-US" sz="1800" dirty="0">
                <a:solidFill>
                  <a:srgbClr val="000000"/>
                </a:solidFill>
                <a:effectLst/>
                <a:latin typeface="Avenir Next LT Pro" panose="020B0504020202020204" pitchFamily="34" charset="0"/>
                <a:ea typeface="Times New Roman" panose="02020603050405020304" pitchFamily="18" charset="0"/>
                <a:cs typeface="Calibri" panose="020F0502020204030204" pitchFamily="34" charset="0"/>
              </a:rPr>
              <a:t>Identify the application of strengths-based and person-centered approaches in practice;</a:t>
            </a:r>
            <a:endParaRPr lang="en-US" sz="1800" dirty="0">
              <a:effectLst/>
              <a:latin typeface="Avenir Next LT Pro" panose="020B0504020202020204" pitchFamily="34" charset="0"/>
              <a:ea typeface="Noto Sans Symbols"/>
              <a:cs typeface="Noto Sans Symbols"/>
            </a:endParaRPr>
          </a:p>
          <a:p>
            <a:pPr marL="342900" marR="0" lvl="0" indent="-342900">
              <a:lnSpc>
                <a:spcPct val="107000"/>
              </a:lnSpc>
              <a:spcBef>
                <a:spcPts val="0"/>
              </a:spcBef>
              <a:spcAft>
                <a:spcPts val="600"/>
              </a:spcAft>
              <a:buFont typeface="Arial" panose="020B0604020202020204" pitchFamily="34" charset="0"/>
              <a:buChar char="●"/>
            </a:pPr>
            <a:r>
              <a:rPr lang="en-US" sz="1800" dirty="0">
                <a:solidFill>
                  <a:srgbClr val="000000"/>
                </a:solidFill>
                <a:effectLst/>
                <a:latin typeface="Avenir Next LT Pro" panose="020B0504020202020204" pitchFamily="34" charset="0"/>
                <a:ea typeface="Times New Roman" panose="02020603050405020304" pitchFamily="18" charset="0"/>
                <a:cs typeface="Calibri" panose="020F0502020204030204" pitchFamily="34" charset="0"/>
              </a:rPr>
              <a:t>Recognize challenges peer specialists may face working in a setting that operates using a medical model;</a:t>
            </a:r>
            <a:endParaRPr lang="en-US" sz="1800" dirty="0">
              <a:effectLst/>
              <a:latin typeface="Avenir Next LT Pro" panose="020B0504020202020204" pitchFamily="34" charset="0"/>
              <a:ea typeface="Noto Sans Symbols"/>
              <a:cs typeface="Noto Sans Symbols"/>
            </a:endParaRPr>
          </a:p>
          <a:p>
            <a:pPr marL="342900" marR="0" lvl="0" indent="-342900">
              <a:lnSpc>
                <a:spcPct val="107000"/>
              </a:lnSpc>
              <a:spcBef>
                <a:spcPts val="0"/>
              </a:spcBef>
              <a:spcAft>
                <a:spcPts val="600"/>
              </a:spcAft>
              <a:buFont typeface="Arial" panose="020B0604020202020204" pitchFamily="34" charset="0"/>
              <a:buChar char="●"/>
            </a:pPr>
            <a:r>
              <a:rPr lang="en-US" sz="1800" dirty="0">
                <a:solidFill>
                  <a:srgbClr val="000000"/>
                </a:solidFill>
                <a:effectLst/>
                <a:latin typeface="Avenir Next LT Pro" panose="020B0504020202020204" pitchFamily="34" charset="0"/>
                <a:ea typeface="Times New Roman" panose="02020603050405020304" pitchFamily="18" charset="0"/>
                <a:cs typeface="Calibri" panose="020F0502020204030204" pitchFamily="34" charset="0"/>
              </a:rPr>
              <a:t>Identify ways supervisors can help peer specialists navigate the challenges they may face working in a setting that operates using a medical model;</a:t>
            </a:r>
            <a:endParaRPr lang="en-US" sz="1800" dirty="0">
              <a:effectLst/>
              <a:latin typeface="Avenir Next LT Pro" panose="020B0504020202020204" pitchFamily="34" charset="0"/>
              <a:ea typeface="Noto Sans Symbols"/>
              <a:cs typeface="Noto Sans Symbols"/>
            </a:endParaRPr>
          </a:p>
          <a:p>
            <a:pPr marL="342900" marR="0" lvl="0" indent="-342900">
              <a:lnSpc>
                <a:spcPct val="107000"/>
              </a:lnSpc>
              <a:spcBef>
                <a:spcPts val="0"/>
              </a:spcBef>
              <a:spcAft>
                <a:spcPts val="600"/>
              </a:spcAft>
              <a:buFont typeface="Arial" panose="020B0604020202020204" pitchFamily="34" charset="0"/>
              <a:buChar char="●"/>
            </a:pPr>
            <a:r>
              <a:rPr lang="en-US" sz="1800" dirty="0">
                <a:solidFill>
                  <a:srgbClr val="000000"/>
                </a:solidFill>
                <a:effectLst/>
                <a:latin typeface="Avenir Next LT Pro" panose="020B0504020202020204" pitchFamily="34" charset="0"/>
                <a:ea typeface="Times New Roman" panose="02020603050405020304" pitchFamily="18" charset="0"/>
                <a:cs typeface="Calibri" panose="020F0502020204030204" pitchFamily="34" charset="0"/>
              </a:rPr>
              <a:t>Describe strategies that supervisors can employ to translate principles of a strengths-based approach to practice in their supervision sessions.</a:t>
            </a:r>
            <a:endParaRPr lang="en-US" sz="1800" dirty="0">
              <a:effectLst/>
              <a:latin typeface="Avenir Next LT Pro" panose="020B0504020202020204" pitchFamily="34" charset="0"/>
              <a:ea typeface="Noto Sans Symbols"/>
              <a:cs typeface="Noto Sans Symbols"/>
            </a:endParaRPr>
          </a:p>
          <a:p>
            <a:pPr marL="342900" marR="0" lvl="0" indent="-342900">
              <a:spcBef>
                <a:spcPts val="0"/>
              </a:spcBef>
              <a:spcAft>
                <a:spcPts val="0"/>
              </a:spcAft>
              <a:buFont typeface="Symbol" panose="05050102010706020507" pitchFamily="18" charset="2"/>
              <a:buChar char=""/>
            </a:pPr>
            <a:endParaRPr lang="en-US" b="0" i="0" dirty="0">
              <a:latin typeface="Avenir Book" panose="02000503020000020003" pitchFamily="2" charset="0"/>
            </a:endParaRPr>
          </a:p>
          <a:p>
            <a:endParaRPr lang="en-US" b="0" i="0" dirty="0">
              <a:latin typeface="Avenir Book" panose="02000503020000020003" pitchFamily="2" charset="0"/>
            </a:endParaRPr>
          </a:p>
          <a:p>
            <a:endParaRPr lang="en-US" dirty="0"/>
          </a:p>
        </p:txBody>
      </p:sp>
    </p:spTree>
    <p:extLst>
      <p:ext uri="{BB962C8B-B14F-4D97-AF65-F5344CB8AC3E}">
        <p14:creationId xmlns:p14="http://schemas.microsoft.com/office/powerpoint/2010/main" val="1231717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7A9A3BB-BBEB-4474-FA78-B817B8AFA131}"/>
              </a:ext>
            </a:extLst>
          </p:cNvPr>
          <p:cNvCxnSpPr>
            <a:cxnSpLocks/>
          </p:cNvCxnSpPr>
          <p:nvPr/>
        </p:nvCxnSpPr>
        <p:spPr>
          <a:xfrm>
            <a:off x="2500952" y="4383143"/>
            <a:ext cx="9682842" cy="0"/>
          </a:xfrm>
          <a:prstGeom prst="line">
            <a:avLst/>
          </a:prstGeom>
          <a:ln w="50800" cap="rnd">
            <a:solidFill>
              <a:srgbClr val="DCD7D0"/>
            </a:solidFill>
            <a:prstDash val="sysDot"/>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0FCEB16-1B61-D7E0-A705-B47CC93248AD}"/>
              </a:ext>
            </a:extLst>
          </p:cNvPr>
          <p:cNvSpPr txBox="1"/>
          <p:nvPr/>
        </p:nvSpPr>
        <p:spPr>
          <a:xfrm>
            <a:off x="2336391" y="2936593"/>
            <a:ext cx="9048669" cy="1446550"/>
          </a:xfrm>
          <a:prstGeom prst="rect">
            <a:avLst/>
          </a:prstGeom>
          <a:noFill/>
        </p:spPr>
        <p:txBody>
          <a:bodyPr wrap="square" rtlCol="0">
            <a:spAutoFit/>
          </a:bodyPr>
          <a:lstStyle/>
          <a:p>
            <a:r>
              <a:rPr lang="en-US" sz="4400" b="0" i="0" dirty="0">
                <a:solidFill>
                  <a:schemeClr val="bg1"/>
                </a:solidFill>
                <a:latin typeface="Avenir Light" panose="020B0402020203020204" pitchFamily="34" charset="77"/>
              </a:rPr>
              <a:t>Medical Models and Recovery-Oriented Approaches</a:t>
            </a:r>
          </a:p>
        </p:txBody>
      </p:sp>
    </p:spTree>
    <p:extLst>
      <p:ext uri="{BB962C8B-B14F-4D97-AF65-F5344CB8AC3E}">
        <p14:creationId xmlns:p14="http://schemas.microsoft.com/office/powerpoint/2010/main" val="4083596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C32659-040B-C7CE-5466-CC2A435615E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2109" y="-1"/>
            <a:ext cx="12273521" cy="6858000"/>
          </a:xfrm>
          <a:prstGeom prst="rect">
            <a:avLst/>
          </a:prstGeom>
        </p:spPr>
      </p:pic>
      <p:sp>
        <p:nvSpPr>
          <p:cNvPr id="5" name="Rectangle 4">
            <a:extLst>
              <a:ext uri="{FF2B5EF4-FFF2-40B4-BE49-F238E27FC236}">
                <a16:creationId xmlns:a16="http://schemas.microsoft.com/office/drawing/2014/main" id="{B0A0121F-9CD0-FCB9-D10A-D1C536D95CDA}"/>
              </a:ext>
            </a:extLst>
          </p:cNvPr>
          <p:cNvSpPr/>
          <p:nvPr/>
        </p:nvSpPr>
        <p:spPr>
          <a:xfrm>
            <a:off x="-36056" y="4390543"/>
            <a:ext cx="12201413" cy="1487409"/>
          </a:xfrm>
          <a:prstGeom prst="rect">
            <a:avLst/>
          </a:prstGeom>
          <a:solidFill>
            <a:srgbClr val="273871">
              <a:alpha val="8063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51C4944-CA48-7323-DB79-126D24570A4F}"/>
              </a:ext>
            </a:extLst>
          </p:cNvPr>
          <p:cNvPicPr>
            <a:picLocks noChangeAspect="1"/>
          </p:cNvPicPr>
          <p:nvPr/>
        </p:nvPicPr>
        <p:blipFill rotWithShape="1">
          <a:blip r:embed="rId3" cstate="screen">
            <a:alphaModFix amt="35000"/>
            <a:extLst>
              <a:ext uri="{28A0092B-C50C-407E-A947-70E740481C1C}">
                <a14:useLocalDpi xmlns:a14="http://schemas.microsoft.com/office/drawing/2010/main"/>
              </a:ext>
            </a:extLst>
          </a:blip>
          <a:srcRect t="3330" b="73335"/>
          <a:stretch/>
        </p:blipFill>
        <p:spPr>
          <a:xfrm>
            <a:off x="-36056" y="4414912"/>
            <a:ext cx="12201413" cy="1463040"/>
          </a:xfrm>
          <a:prstGeom prst="rect">
            <a:avLst/>
          </a:prstGeom>
        </p:spPr>
      </p:pic>
      <p:sp>
        <p:nvSpPr>
          <p:cNvPr id="12" name="Freeform 11">
            <a:extLst>
              <a:ext uri="{FF2B5EF4-FFF2-40B4-BE49-F238E27FC236}">
                <a16:creationId xmlns:a16="http://schemas.microsoft.com/office/drawing/2014/main" id="{50A74A6C-188A-E4EC-45DA-8E87E501511B}"/>
              </a:ext>
            </a:extLst>
          </p:cNvPr>
          <p:cNvSpPr/>
          <p:nvPr/>
        </p:nvSpPr>
        <p:spPr>
          <a:xfrm>
            <a:off x="-58056" y="1711568"/>
            <a:ext cx="5188309" cy="3426465"/>
          </a:xfrm>
          <a:custGeom>
            <a:avLst/>
            <a:gdLst>
              <a:gd name="connsiteX0" fmla="*/ 0 w 5760668"/>
              <a:gd name="connsiteY0" fmla="*/ 0 h 3804462"/>
              <a:gd name="connsiteX1" fmla="*/ 3846286 w 5760668"/>
              <a:gd name="connsiteY1" fmla="*/ 0 h 3804462"/>
              <a:gd name="connsiteX2" fmla="*/ 3846286 w 5760668"/>
              <a:gd name="connsiteY2" fmla="*/ 614 h 3804462"/>
              <a:gd name="connsiteX3" fmla="*/ 3858437 w 5760668"/>
              <a:gd name="connsiteY3" fmla="*/ 0 h 3804462"/>
              <a:gd name="connsiteX4" fmla="*/ 5760668 w 5760668"/>
              <a:gd name="connsiteY4" fmla="*/ 1902231 h 3804462"/>
              <a:gd name="connsiteX5" fmla="*/ 3858437 w 5760668"/>
              <a:gd name="connsiteY5" fmla="*/ 3804462 h 3804462"/>
              <a:gd name="connsiteX6" fmla="*/ 3846286 w 5760668"/>
              <a:gd name="connsiteY6" fmla="*/ 3803849 h 3804462"/>
              <a:gd name="connsiteX7" fmla="*/ 3846286 w 5760668"/>
              <a:gd name="connsiteY7" fmla="*/ 3804461 h 3804462"/>
              <a:gd name="connsiteX8" fmla="*/ 0 w 5760668"/>
              <a:gd name="connsiteY8" fmla="*/ 3804461 h 380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668" h="3804462">
                <a:moveTo>
                  <a:pt x="0" y="0"/>
                </a:moveTo>
                <a:lnTo>
                  <a:pt x="3846286" y="0"/>
                </a:lnTo>
                <a:lnTo>
                  <a:pt x="3846286" y="614"/>
                </a:lnTo>
                <a:lnTo>
                  <a:pt x="3858437" y="0"/>
                </a:lnTo>
                <a:cubicBezTo>
                  <a:pt x="4909010" y="0"/>
                  <a:pt x="5760668" y="851658"/>
                  <a:pt x="5760668" y="1902231"/>
                </a:cubicBezTo>
                <a:cubicBezTo>
                  <a:pt x="5760668" y="2952804"/>
                  <a:pt x="4909010" y="3804462"/>
                  <a:pt x="3858437" y="3804462"/>
                </a:cubicBezTo>
                <a:lnTo>
                  <a:pt x="3846286" y="3803849"/>
                </a:lnTo>
                <a:lnTo>
                  <a:pt x="3846286" y="3804461"/>
                </a:lnTo>
                <a:lnTo>
                  <a:pt x="0" y="380446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3AF95DF2-77AD-5A91-6EFA-C885002E1817}"/>
              </a:ext>
            </a:extLst>
          </p:cNvPr>
          <p:cNvSpPr txBox="1"/>
          <p:nvPr/>
        </p:nvSpPr>
        <p:spPr>
          <a:xfrm>
            <a:off x="175850" y="3080922"/>
            <a:ext cx="4615950" cy="707886"/>
          </a:xfrm>
          <a:prstGeom prst="rect">
            <a:avLst/>
          </a:prstGeom>
          <a:noFill/>
        </p:spPr>
        <p:txBody>
          <a:bodyPr wrap="square" rtlCol="0">
            <a:spAutoFit/>
          </a:bodyPr>
          <a:lstStyle/>
          <a:p>
            <a:r>
              <a:rPr lang="en-US" sz="4000" dirty="0">
                <a:solidFill>
                  <a:srgbClr val="273871"/>
                </a:solidFill>
                <a:latin typeface="Avenir Regular" panose="020B0503020203020204" pitchFamily="34" charset="-78"/>
                <a:cs typeface="Avenir Regular" panose="020B0503020203020204" pitchFamily="34" charset="-78"/>
              </a:rPr>
              <a:t>Activity/Discussion</a:t>
            </a:r>
          </a:p>
        </p:txBody>
      </p:sp>
      <p:cxnSp>
        <p:nvCxnSpPr>
          <p:cNvPr id="19" name="Straight Connector 18">
            <a:extLst>
              <a:ext uri="{FF2B5EF4-FFF2-40B4-BE49-F238E27FC236}">
                <a16:creationId xmlns:a16="http://schemas.microsoft.com/office/drawing/2014/main" id="{DAA6CD87-A8BE-B5D7-4C9C-C7CF84B65F4E}"/>
              </a:ext>
            </a:extLst>
          </p:cNvPr>
          <p:cNvCxnSpPr>
            <a:cxnSpLocks/>
          </p:cNvCxnSpPr>
          <p:nvPr/>
        </p:nvCxnSpPr>
        <p:spPr>
          <a:xfrm>
            <a:off x="354645" y="4390543"/>
            <a:ext cx="3723869" cy="0"/>
          </a:xfrm>
          <a:prstGeom prst="line">
            <a:avLst/>
          </a:prstGeom>
          <a:ln w="50800" cap="rnd">
            <a:solidFill>
              <a:srgbClr val="DCD7D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7648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7A9A3BB-BBEB-4474-FA78-B817B8AFA131}"/>
              </a:ext>
            </a:extLst>
          </p:cNvPr>
          <p:cNvCxnSpPr>
            <a:cxnSpLocks/>
          </p:cNvCxnSpPr>
          <p:nvPr/>
        </p:nvCxnSpPr>
        <p:spPr>
          <a:xfrm>
            <a:off x="2500952" y="4383143"/>
            <a:ext cx="9682842" cy="0"/>
          </a:xfrm>
          <a:prstGeom prst="line">
            <a:avLst/>
          </a:prstGeom>
          <a:ln w="50800" cap="rnd">
            <a:solidFill>
              <a:srgbClr val="DCD7D0"/>
            </a:solidFill>
            <a:prstDash val="sysDot"/>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0FCEB16-1B61-D7E0-A705-B47CC93248AD}"/>
              </a:ext>
            </a:extLst>
          </p:cNvPr>
          <p:cNvSpPr txBox="1"/>
          <p:nvPr/>
        </p:nvSpPr>
        <p:spPr>
          <a:xfrm>
            <a:off x="2336391" y="2936593"/>
            <a:ext cx="9048669" cy="1446550"/>
          </a:xfrm>
          <a:prstGeom prst="rect">
            <a:avLst/>
          </a:prstGeom>
          <a:noFill/>
        </p:spPr>
        <p:txBody>
          <a:bodyPr wrap="square" rtlCol="0">
            <a:spAutoFit/>
          </a:bodyPr>
          <a:lstStyle/>
          <a:p>
            <a:r>
              <a:rPr lang="en-US" sz="4400" b="0" i="0" dirty="0">
                <a:solidFill>
                  <a:schemeClr val="bg1"/>
                </a:solidFill>
                <a:latin typeface="Avenir Light" panose="020B0402020203020204" pitchFamily="34" charset="77"/>
              </a:rPr>
              <a:t>Implications for Peer Specialists</a:t>
            </a:r>
          </a:p>
          <a:p>
            <a:r>
              <a:rPr lang="en-US" sz="4400" dirty="0">
                <a:solidFill>
                  <a:schemeClr val="bg1"/>
                </a:solidFill>
                <a:latin typeface="Avenir Light" panose="020B0402020203020204" pitchFamily="34" charset="77"/>
              </a:rPr>
              <a:t>And Service Users</a:t>
            </a:r>
            <a:endParaRPr lang="en-US" sz="4400" b="0" i="0" dirty="0">
              <a:solidFill>
                <a:schemeClr val="bg1"/>
              </a:solidFill>
              <a:latin typeface="Avenir Light" panose="020B0402020203020204" pitchFamily="34" charset="77"/>
            </a:endParaRPr>
          </a:p>
        </p:txBody>
      </p:sp>
    </p:spTree>
    <p:extLst>
      <p:ext uri="{BB962C8B-B14F-4D97-AF65-F5344CB8AC3E}">
        <p14:creationId xmlns:p14="http://schemas.microsoft.com/office/powerpoint/2010/main" val="3333506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FE238474-E035-9A0D-5BEC-5912AAF759C5}"/>
              </a:ext>
            </a:extLst>
          </p:cNvPr>
          <p:cNvCxnSpPr>
            <a:cxnSpLocks/>
          </p:cNvCxnSpPr>
          <p:nvPr/>
        </p:nvCxnSpPr>
        <p:spPr>
          <a:xfrm>
            <a:off x="2486438" y="5181429"/>
            <a:ext cx="9682842" cy="0"/>
          </a:xfrm>
          <a:prstGeom prst="line">
            <a:avLst/>
          </a:prstGeom>
          <a:ln w="50800" cap="rnd">
            <a:solidFill>
              <a:srgbClr val="DCD7D0"/>
            </a:solidFill>
            <a:prstDash val="sysDot"/>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7D336D3-97E6-E991-6B8C-8F2E757F151F}"/>
              </a:ext>
            </a:extLst>
          </p:cNvPr>
          <p:cNvSpPr txBox="1"/>
          <p:nvPr/>
        </p:nvSpPr>
        <p:spPr>
          <a:xfrm>
            <a:off x="2110154" y="3429000"/>
            <a:ext cx="9682841" cy="1446550"/>
          </a:xfrm>
          <a:prstGeom prst="rect">
            <a:avLst/>
          </a:prstGeom>
          <a:noFill/>
        </p:spPr>
        <p:txBody>
          <a:bodyPr wrap="square" rtlCol="0">
            <a:spAutoFit/>
          </a:bodyPr>
          <a:lstStyle/>
          <a:p>
            <a:r>
              <a:rPr lang="en-US" sz="4400" b="0" i="0" dirty="0">
                <a:solidFill>
                  <a:schemeClr val="bg1"/>
                </a:solidFill>
                <a:latin typeface="Avenir Light" panose="020B0402020203020204" pitchFamily="34" charset="77"/>
              </a:rPr>
              <a:t>Advocating for Peer Values:</a:t>
            </a:r>
          </a:p>
          <a:p>
            <a:r>
              <a:rPr lang="en-US" sz="4400" dirty="0">
                <a:solidFill>
                  <a:schemeClr val="bg1"/>
                </a:solidFill>
                <a:latin typeface="Avenir Light" panose="020B0402020203020204" pitchFamily="34" charset="77"/>
              </a:rPr>
              <a:t>The Role of the Supervisor</a:t>
            </a:r>
            <a:endParaRPr lang="en-US" sz="4400" b="0" i="0" dirty="0">
              <a:solidFill>
                <a:schemeClr val="bg1"/>
              </a:solidFill>
              <a:latin typeface="Avenir Light" panose="020B0402020203020204" pitchFamily="34" charset="77"/>
            </a:endParaRPr>
          </a:p>
        </p:txBody>
      </p:sp>
    </p:spTree>
    <p:extLst>
      <p:ext uri="{BB962C8B-B14F-4D97-AF65-F5344CB8AC3E}">
        <p14:creationId xmlns:p14="http://schemas.microsoft.com/office/powerpoint/2010/main" val="860963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00A0CDA-72CD-D087-A05D-02597B33A6C3}"/>
              </a:ext>
            </a:extLst>
          </p:cNvPr>
          <p:cNvGraphicFramePr>
            <a:graphicFrameLocks noGrp="1"/>
          </p:cNvGraphicFramePr>
          <p:nvPr>
            <p:extLst>
              <p:ext uri="{D42A27DB-BD31-4B8C-83A1-F6EECF244321}">
                <p14:modId xmlns:p14="http://schemas.microsoft.com/office/powerpoint/2010/main" val="2948114263"/>
              </p:ext>
            </p:extLst>
          </p:nvPr>
        </p:nvGraphicFramePr>
        <p:xfrm>
          <a:off x="175846" y="207840"/>
          <a:ext cx="7913076" cy="6327586"/>
        </p:xfrm>
        <a:graphic>
          <a:graphicData uri="http://schemas.openxmlformats.org/drawingml/2006/table">
            <a:tbl>
              <a:tblPr bandRow="1"/>
              <a:tblGrid>
                <a:gridCol w="3956538">
                  <a:extLst>
                    <a:ext uri="{9D8B030D-6E8A-4147-A177-3AD203B41FA5}">
                      <a16:colId xmlns:a16="http://schemas.microsoft.com/office/drawing/2014/main" val="3190365919"/>
                    </a:ext>
                  </a:extLst>
                </a:gridCol>
                <a:gridCol w="3956538">
                  <a:extLst>
                    <a:ext uri="{9D8B030D-6E8A-4147-A177-3AD203B41FA5}">
                      <a16:colId xmlns:a16="http://schemas.microsoft.com/office/drawing/2014/main" val="4169907210"/>
                    </a:ext>
                  </a:extLst>
                </a:gridCol>
              </a:tblGrid>
              <a:tr h="249669">
                <a:tc gridSpan="2">
                  <a:txBody>
                    <a:bodyPr/>
                    <a:lstStyle/>
                    <a:p>
                      <a:pPr marL="0" marR="0" algn="ctr">
                        <a:lnSpc>
                          <a:spcPct val="107000"/>
                        </a:lnSpc>
                        <a:spcBef>
                          <a:spcPts val="0"/>
                        </a:spcBef>
                        <a:spcAft>
                          <a:spcPts val="800"/>
                        </a:spcAft>
                      </a:pPr>
                      <a:r>
                        <a:rPr lang="en-US" sz="1800" b="1">
                          <a:effectLst/>
                          <a:latin typeface="Calibri" panose="020F0502020204030204" pitchFamily="34" charset="0"/>
                          <a:ea typeface="Times New Roman" panose="02020603050405020304" pitchFamily="18" charset="0"/>
                          <a:cs typeface="Calibri" panose="020F0502020204030204" pitchFamily="34" charset="0"/>
                        </a:rPr>
                        <a:t>Cultural Transformation: Myths and Realities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5023" marR="55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616059717"/>
                  </a:ext>
                </a:extLst>
              </a:tr>
              <a:tr h="2337229">
                <a:tc>
                  <a:txBody>
                    <a:bodyPr/>
                    <a:lstStyle/>
                    <a:p>
                      <a:pPr marL="0" marR="0">
                        <a:lnSpc>
                          <a:spcPct val="107000"/>
                        </a:lnSpc>
                        <a:spcBef>
                          <a:spcPts val="0"/>
                        </a:spcBef>
                        <a:spcAft>
                          <a:spcPts val="80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MYTH:</a:t>
                      </a: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Cultural Transformation means that over time, everyone at an organization will adopt the peer perspective.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Times New Roman" panose="02020603050405020304" pitchFamily="18"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5023" marR="55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80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REALITY:</a:t>
                      </a: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Cultural transformation means that others will begin to appreciate the value of a recovery orientation more fully.  Others will come to understand how peers embody that orientation and will operate in a way that fully includes peers and demonstrates their value.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Times New Roman" panose="02020603050405020304" pitchFamily="18"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5023" marR="55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288039273"/>
                  </a:ext>
                </a:extLst>
              </a:tr>
              <a:tr h="3342293">
                <a:tc>
                  <a:txBody>
                    <a:bodyPr/>
                    <a:lstStyle/>
                    <a:p>
                      <a:pPr marL="0" marR="0">
                        <a:lnSpc>
                          <a:spcPct val="107000"/>
                        </a:lnSpc>
                        <a:spcBef>
                          <a:spcPts val="0"/>
                        </a:spcBef>
                        <a:spcAft>
                          <a:spcPts val="800"/>
                        </a:spcAft>
                      </a:pPr>
                      <a:r>
                        <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MYTH:</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If people in non-peer roles understand the role of the peer, there is no need to change the way they practice in their own roles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5023" marR="55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800"/>
                        </a:spcAft>
                      </a:pPr>
                      <a:r>
                        <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REALITY</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There are many ways to operationalize full inclusion of the peer role and adoption of a recovery orientation. These go beyond the attitudes or beliefs people hold.  Examples may include: the language commonly used, the opportunity for peers to fill leadership roles, or advance in their roles.  Improving organizational readiness is a comprehensive process, with many components to consider.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5023" marR="55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110592518"/>
                  </a:ext>
                </a:extLst>
              </a:tr>
            </a:tbl>
          </a:graphicData>
        </a:graphic>
      </p:graphicFrame>
    </p:spTree>
    <p:extLst>
      <p:ext uri="{BB962C8B-B14F-4D97-AF65-F5344CB8AC3E}">
        <p14:creationId xmlns:p14="http://schemas.microsoft.com/office/powerpoint/2010/main" val="698226952"/>
      </p:ext>
    </p:extLst>
  </p:cSld>
  <p:clrMapOvr>
    <a:masterClrMapping/>
  </p:clrMapOvr>
</p:sld>
</file>

<file path=ppt/theme/theme1.xml><?xml version="1.0" encoding="utf-8"?>
<a:theme xmlns:a="http://schemas.openxmlformats.org/drawingml/2006/main" name="Office Theme">
  <a:themeElements>
    <a:clrScheme name="APS Health and Wellness">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2EFE1FEEB0894DBE92DD66935F1E92" ma:contentTypeVersion="28" ma:contentTypeDescription="Create a new document." ma:contentTypeScope="" ma:versionID="0c70bb3affdb520386179ef282081403">
  <xsd:schema xmlns:xsd="http://www.w3.org/2001/XMLSchema" xmlns:xs="http://www.w3.org/2001/XMLSchema" xmlns:p="http://schemas.microsoft.com/office/2006/metadata/properties" xmlns:ns2="d1b612a0-42e7-4895-b6e5-f0797c9324a7" xmlns:ns3="581dea08-0cc9-480d-a9f1-38850402fdfa" targetNamespace="http://schemas.microsoft.com/office/2006/metadata/properties" ma:root="true" ma:fieldsID="6133d2e260654f94aa8ef740c20acc03" ns2:_="" ns3:_="">
    <xsd:import namespace="d1b612a0-42e7-4895-b6e5-f0797c9324a7"/>
    <xsd:import namespace="581dea08-0cc9-480d-a9f1-38850402fdfa"/>
    <xsd:element name="properties">
      <xsd:complexType>
        <xsd:sequence>
          <xsd:element name="documentManagement">
            <xsd:complexType>
              <xsd:all>
                <xsd:element ref="ns2:Description0" minOccurs="0"/>
                <xsd:element ref="ns2:MediaServiceMetadata" minOccurs="0"/>
                <xsd:element ref="ns2:MediaServiceFastMetadata" minOccurs="0"/>
                <xsd:element ref="ns2:MediaServiceDateTaken" minOccurs="0"/>
                <xsd:element ref="ns2:MediaServiceAutoTags" minOccurs="0"/>
                <xsd:element ref="ns2:MediaServiceLocation" minOccurs="0"/>
                <xsd:element ref="ns3:SharedWithUsers" minOccurs="0"/>
                <xsd:element ref="ns3:SharedWithDetails"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3:TaxCatchAll" minOccurs="0"/>
                <xsd:element ref="ns2:lcf76f155ced4ddcb4097134ff3c332f"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b612a0-42e7-4895-b6e5-f0797c9324a7" elementFormDefault="qualified">
    <xsd:import namespace="http://schemas.microsoft.com/office/2006/documentManagement/types"/>
    <xsd:import namespace="http://schemas.microsoft.com/office/infopath/2007/PartnerControls"/>
    <xsd:element name="Description0" ma:index="2" nillable="true" ma:displayName="Description" ma:internalName="Description0">
      <xsd:simpleType>
        <xsd:restriction base="dms:Text">
          <xsd:maxLength value="255"/>
        </xsd:restriction>
      </xsd:simpleType>
    </xsd:element>
    <xsd:element name="MediaServiceMetadata" ma:index="5" nillable="true" ma:displayName="MediaServiceMetadata" ma:hidden="true" ma:internalName="MediaServiceMetadata" ma:readOnly="true">
      <xsd:simpleType>
        <xsd:restriction base="dms:Note"/>
      </xsd:simpleType>
    </xsd:element>
    <xsd:element name="MediaServiceFastMetadata" ma:index="6" nillable="true" ma:displayName="MediaServiceFastMetadata" ma:hidden="true" ma:internalName="MediaServiceFastMetadata" ma:readOnly="true">
      <xsd:simpleType>
        <xsd:restriction base="dms:Note"/>
      </xsd:simpleType>
    </xsd:element>
    <xsd:element name="MediaServiceDateTaken" ma:index="7" nillable="true" ma:displayName="MediaServiceDateTaken" ma:hidden="true" ma:internalName="MediaServiceDateTaken" ma:readOnly="true">
      <xsd:simpleType>
        <xsd:restriction base="dms:Text"/>
      </xsd:simpleType>
    </xsd:element>
    <xsd:element name="MediaServiceAutoTags" ma:index="8" nillable="true" ma:displayName="MediaServiceAutoTags" ma:internalName="MediaServiceAutoTags" ma:readOnly="true">
      <xsd:simpleType>
        <xsd:restriction base="dms:Text"/>
      </xsd:simpleType>
    </xsd:element>
    <xsd:element name="MediaServiceLocation" ma:index="9" nillable="true" ma:displayName="MediaServiceLocation" ma:internalName="MediaServiceLocatio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f48fd182-3af3-4b45-858c-95346ee1bc1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1dea08-0cc9-480d-a9f1-38850402fdf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038d2c2-139a-49a8-9c42-a8f955e87fb9}" ma:internalName="TaxCatchAll" ma:showField="CatchAllData" ma:web="581dea08-0cc9-480d-a9f1-38850402fd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81dea08-0cc9-480d-a9f1-38850402fdfa" xsi:nil="true"/>
    <lcf76f155ced4ddcb4097134ff3c332f xmlns="d1b612a0-42e7-4895-b6e5-f0797c9324a7">
      <Terms xmlns="http://schemas.microsoft.com/office/infopath/2007/PartnerControls"/>
    </lcf76f155ced4ddcb4097134ff3c332f>
    <Description0 xmlns="d1b612a0-42e7-4895-b6e5-f0797c9324a7" xsi:nil="true"/>
  </documentManagement>
</p:properties>
</file>

<file path=customXml/itemProps1.xml><?xml version="1.0" encoding="utf-8"?>
<ds:datastoreItem xmlns:ds="http://schemas.openxmlformats.org/officeDocument/2006/customXml" ds:itemID="{FFB56D40-F44D-4442-A8F5-5CBE4FBAC2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b612a0-42e7-4895-b6e5-f0797c9324a7"/>
    <ds:schemaRef ds:uri="581dea08-0cc9-480d-a9f1-38850402fd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7FE54D1-C53D-4F32-828F-40D3AB7E5D30}">
  <ds:schemaRefs>
    <ds:schemaRef ds:uri="http://schemas.microsoft.com/sharepoint/v3/contenttype/forms"/>
  </ds:schemaRefs>
</ds:datastoreItem>
</file>

<file path=customXml/itemProps3.xml><?xml version="1.0" encoding="utf-8"?>
<ds:datastoreItem xmlns:ds="http://schemas.openxmlformats.org/officeDocument/2006/customXml" ds:itemID="{207DF755-FE23-4C11-827B-D9F0509D468B}">
  <ds:schemaRefs>
    <ds:schemaRef ds:uri="http://schemas.microsoft.com/office/2006/metadata/properties"/>
    <ds:schemaRef ds:uri="http://schemas.microsoft.com/office/infopath/2007/PartnerControls"/>
    <ds:schemaRef ds:uri="581dea08-0cc9-480d-a9f1-38850402fdfa"/>
    <ds:schemaRef ds:uri="d1b612a0-42e7-4895-b6e5-f0797c9324a7"/>
  </ds:schemaRefs>
</ds:datastoreItem>
</file>

<file path=docProps/app.xml><?xml version="1.0" encoding="utf-8"?>
<Properties xmlns="http://schemas.openxmlformats.org/officeDocument/2006/extended-properties" xmlns:vt="http://schemas.openxmlformats.org/officeDocument/2006/docPropsVTypes">
  <Template/>
  <TotalTime>1391</TotalTime>
  <Words>588</Words>
  <Application>Microsoft Macintosh PowerPoint</Application>
  <PresentationFormat>Widescreen</PresentationFormat>
  <Paragraphs>46</Paragraphs>
  <Slides>15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Avenir Heavy</vt:lpstr>
      <vt:lpstr>Calibri</vt:lpstr>
      <vt:lpstr>Avenir Regular</vt:lpstr>
      <vt:lpstr>Wingdings</vt:lpstr>
      <vt:lpstr>Avenir Light</vt:lpstr>
      <vt:lpstr>Avenir Book</vt:lpstr>
      <vt:lpstr>Calibri Light</vt:lpstr>
      <vt:lpstr>Symbol</vt:lpstr>
      <vt:lpstr>Aptos</vt:lpstr>
      <vt:lpstr>Avenir Next LT Pro</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associate@paragraphinc.com</dc:creator>
  <cp:lastModifiedBy>Michelle Longmore</cp:lastModifiedBy>
  <cp:revision>212</cp:revision>
  <dcterms:created xsi:type="dcterms:W3CDTF">2022-01-06T20:00:53Z</dcterms:created>
  <dcterms:modified xsi:type="dcterms:W3CDTF">2023-12-01T00:25:29Z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0x010100212EFE1FEEB0894DBE92DD66935F1E92</vt:lpwstr>
  </property>
  <property fmtid="{D5CDD505-2E9C-101B-9397-08002B2CF9AE}" pid="3" name="MediaServiceImageTags">
    <vt:lpwstr/>
  </property>
</Properties>
</file>